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121"/>
    <a:srgbClr val="099B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6DE9-DE9D-47D3-B8BB-052683199589}" type="datetimeFigureOut">
              <a:rPr lang="en-US" smtClean="0"/>
              <a:t>3/5/2010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424C4-0E1F-41C3-91AA-41E21CEA6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24C4-0E1F-41C3-91AA-41E21CEA6D1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4C36-25A8-46D8-BE5A-D164219F0AA3}" type="datetimeFigureOut">
              <a:rPr lang="en-US" smtClean="0"/>
              <a:pPr/>
              <a:t>3/5/2010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6331-7C9A-4253-ABC4-703D1071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u.edu/aca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86000"/>
            <a:ext cx="3733800" cy="14700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Note Taking</a:t>
            </a:r>
            <a:endParaRPr lang="en-US" sz="5400" b="1" dirty="0"/>
          </a:p>
        </p:txBody>
      </p:sp>
      <p:pic>
        <p:nvPicPr>
          <p:cNvPr id="3" name="Picture 3" descr="C:\Documents and Settings\wirichar\Local Settings\Temporary Internet Files\Content.IE5\JBYEQ6O3\MPj040195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2848708" cy="2057400"/>
          </a:xfrm>
          <a:prstGeom prst="rect">
            <a:avLst/>
          </a:prstGeom>
          <a:noFill/>
        </p:spPr>
      </p:pic>
      <p:pic>
        <p:nvPicPr>
          <p:cNvPr id="1028" name="Picture 4" descr="C:\Documents and Settings\wirichar\Local Settings\Temporary Internet Files\Content.IE5\ROQTWCG2\MPj042864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2819400" cy="2003258"/>
          </a:xfrm>
          <a:prstGeom prst="rect">
            <a:avLst/>
          </a:prstGeom>
          <a:noFill/>
        </p:spPr>
      </p:pic>
      <p:pic>
        <p:nvPicPr>
          <p:cNvPr id="8" name="Picture 2" descr="C:\Documents and Settings\wirichar\Local Settings\Temporary Internet Files\Content.IE5\W9L5RYCO\MPj043940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95800"/>
            <a:ext cx="2819400" cy="22123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3581400"/>
            <a:ext cx="3160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How to Get the Most out of Lecture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098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This PowerPoint presentation is the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property of Northern Michigan University’s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Academic &amp; Career Advisement Center.  It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may not be reproduced without written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consent.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3"/>
              </a:rPr>
              <a:t>www.nmu.edu/acac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What’s the Point?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600200"/>
            <a:ext cx="373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Attendance and listening are important, </a:t>
            </a:r>
            <a:r>
              <a:rPr lang="en-US" sz="1600" dirty="0" smtClean="0"/>
              <a:t>	but </a:t>
            </a:r>
            <a:r>
              <a:rPr lang="en-US" sz="1600" dirty="0" smtClean="0"/>
              <a:t>not enough</a:t>
            </a:r>
            <a:r>
              <a:rPr lang="en-US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 need to retain material</a:t>
            </a:r>
            <a:r>
              <a:rPr lang="en-US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For future reference</a:t>
            </a:r>
            <a:r>
              <a:rPr lang="en-US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To derive meaning from assigned </a:t>
            </a:r>
            <a:r>
              <a:rPr lang="en-US" sz="1600" dirty="0" smtClean="0"/>
              <a:t>	readings.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To better understand what the professor </a:t>
            </a:r>
            <a:r>
              <a:rPr lang="en-US" sz="1600" dirty="0" smtClean="0"/>
              <a:t>	believes </a:t>
            </a:r>
            <a:r>
              <a:rPr lang="en-US" sz="1600" dirty="0" smtClean="0"/>
              <a:t>to be important course </a:t>
            </a:r>
            <a:r>
              <a:rPr lang="en-US" sz="1600" dirty="0" smtClean="0"/>
              <a:t>	material.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 not only want to pass the course, but </a:t>
            </a:r>
            <a:r>
              <a:rPr lang="en-US" sz="1600" dirty="0" smtClean="0"/>
              <a:t>	use </a:t>
            </a:r>
            <a:r>
              <a:rPr lang="en-US" sz="1600" dirty="0" smtClean="0"/>
              <a:t>the information as a </a:t>
            </a:r>
            <a:r>
              <a:rPr lang="en-US" sz="1600" dirty="0" smtClean="0"/>
              <a:t>	foundation </a:t>
            </a:r>
            <a:r>
              <a:rPr lang="en-US" sz="1600" dirty="0" smtClean="0"/>
              <a:t>for future courses.</a:t>
            </a:r>
            <a:endParaRPr lang="en-US" sz="1600" dirty="0" smtClean="0"/>
          </a:p>
        </p:txBody>
      </p:sp>
      <p:pic>
        <p:nvPicPr>
          <p:cNvPr id="2054" name="Picture 6" descr="C:\Documents and Settings\wirichar\Local Settings\Temporary Internet Files\Content.IE5\LCFVAGES\MPj04395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3810000" cy="287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What </a:t>
            </a:r>
            <a:r>
              <a:rPr lang="en-US" sz="5400" b="1" dirty="0" smtClean="0"/>
              <a:t>makes for </a:t>
            </a:r>
            <a:r>
              <a:rPr lang="en-US" sz="5400" b="1" dirty="0" smtClean="0"/>
              <a:t>good notes?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981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Summarize main </a:t>
            </a:r>
            <a:r>
              <a:rPr lang="en-US" sz="1200" dirty="0" smtClean="0"/>
              <a:t>points.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Include prevalent ideas, written in </a:t>
            </a:r>
            <a:r>
              <a:rPr lang="en-US" sz="1200" dirty="0" smtClean="0"/>
              <a:t>your </a:t>
            </a:r>
            <a:r>
              <a:rPr lang="en-US" sz="1200" dirty="0" smtClean="0"/>
              <a:t>own words.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Contain specific details like dates, locations, people, theories, 	and definitions.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Legibly written.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Organized</a:t>
            </a:r>
            <a:r>
              <a:rPr lang="en-US" sz="1200" dirty="0" smtClean="0"/>
              <a:t> </a:t>
            </a:r>
            <a:r>
              <a:rPr lang="en-US" sz="1200" dirty="0" smtClean="0"/>
              <a:t>so that they are understandable for later study.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Contain information to help </a:t>
            </a:r>
            <a:r>
              <a:rPr lang="en-US" sz="1200" dirty="0" smtClean="0"/>
              <a:t>to put the </a:t>
            </a:r>
            <a:r>
              <a:rPr lang="en-US" sz="1200" dirty="0" smtClean="0"/>
              <a:t>text </a:t>
            </a:r>
            <a:r>
              <a:rPr lang="en-US" sz="1200" dirty="0" smtClean="0"/>
              <a:t>in </a:t>
            </a:r>
            <a:r>
              <a:rPr lang="en-US" sz="1200" dirty="0" smtClean="0"/>
              <a:t>context.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Sometimes include diagrams (</a:t>
            </a:r>
            <a:r>
              <a:rPr lang="en-US" sz="1200" dirty="0" smtClean="0"/>
              <a:t>example: </a:t>
            </a:r>
            <a:r>
              <a:rPr lang="en-US" sz="1200" dirty="0" smtClean="0"/>
              <a:t>“</a:t>
            </a:r>
            <a:r>
              <a:rPr lang="en-US" sz="1200" dirty="0" smtClean="0"/>
              <a:t>Mind </a:t>
            </a:r>
            <a:r>
              <a:rPr lang="en-US" sz="1200" dirty="0" smtClean="0"/>
              <a:t>Map</a:t>
            </a:r>
            <a:r>
              <a:rPr lang="en-US" sz="1200" dirty="0" smtClean="0"/>
              <a:t>” to the left</a:t>
            </a:r>
            <a:r>
              <a:rPr lang="en-US" sz="12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Sometimes include illustrations and graphs.</a:t>
            </a:r>
            <a:endParaRPr lang="en-US" sz="1200" dirty="0" smtClean="0"/>
          </a:p>
        </p:txBody>
      </p:sp>
      <p:pic>
        <p:nvPicPr>
          <p:cNvPr id="32770" name="Picture 2" descr="http://www.open.ac.uk/skillsforstudy/pictures/mind-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419880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0764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So how do you get started?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788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next slides will outline some strategies to get the most out of your note taking.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Be Prepared to Take Notes</a:t>
            </a:r>
            <a:endParaRPr lang="en-US" sz="5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411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Get to class early, so you are settled and 	ready when the lecture starts.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Sit where you can hear the speaker and 	see the board.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Know </a:t>
            </a:r>
            <a:r>
              <a:rPr lang="en-US" sz="1600" dirty="0" smtClean="0"/>
              <a:t>what topics will be </a:t>
            </a:r>
            <a:r>
              <a:rPr lang="en-US" sz="1600" dirty="0" smtClean="0"/>
              <a:t>covered </a:t>
            </a:r>
            <a:r>
              <a:rPr lang="en-US" sz="1600" dirty="0" smtClean="0"/>
              <a:t>ahead </a:t>
            </a:r>
            <a:r>
              <a:rPr lang="en-US" sz="1600" dirty="0" smtClean="0"/>
              <a:t>of 	time…read </a:t>
            </a:r>
            <a:r>
              <a:rPr lang="en-US" sz="1600" dirty="0" smtClean="0"/>
              <a:t>all </a:t>
            </a:r>
            <a:r>
              <a:rPr lang="en-US" sz="1600" dirty="0" smtClean="0"/>
              <a:t>assignments </a:t>
            </a:r>
            <a:r>
              <a:rPr lang="en-US" sz="1600" dirty="0" smtClean="0"/>
              <a:t>on </a:t>
            </a:r>
            <a:r>
              <a:rPr lang="en-US" sz="1600" dirty="0" smtClean="0"/>
              <a:t>	syllabus.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Review notes from previous class </a:t>
            </a:r>
            <a:r>
              <a:rPr lang="en-US" sz="1600" dirty="0" smtClean="0"/>
              <a:t>session.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Bring correct note book!  </a:t>
            </a:r>
            <a:r>
              <a:rPr lang="en-US" sz="1600" dirty="0" smtClean="0"/>
              <a:t>And writing utensil!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Or </a:t>
            </a:r>
            <a:r>
              <a:rPr lang="en-US" sz="1600" dirty="0" smtClean="0"/>
              <a:t>use your </a:t>
            </a:r>
            <a:r>
              <a:rPr lang="en-US" sz="1600" dirty="0" smtClean="0"/>
              <a:t>laptop to take notes.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Turn off cell phone!</a:t>
            </a:r>
            <a:endParaRPr lang="en-US" sz="1600" dirty="0"/>
          </a:p>
        </p:txBody>
      </p:sp>
      <p:pic>
        <p:nvPicPr>
          <p:cNvPr id="4098" name="Picture 2" descr="C:\Documents and Settings\wirichar\Local Settings\Temporary Internet Files\Content.IE5\W9L5RYCO\MPj043936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0"/>
            <a:ext cx="4451341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Know Your Instructor’s Style</a:t>
            </a:r>
            <a:endParaRPr lang="en-US" sz="5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 </a:t>
            </a:r>
            <a:r>
              <a:rPr lang="en-US" sz="1600" dirty="0" smtClean="0"/>
              <a:t>your </a:t>
            </a:r>
            <a:r>
              <a:rPr lang="en-US" sz="1600" dirty="0" smtClean="0"/>
              <a:t>instructor…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Lecture on text page by page?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lecture as a base but add </a:t>
            </a:r>
          </a:p>
          <a:p>
            <a:pPr lvl="1"/>
            <a:r>
              <a:rPr lang="en-US" sz="1600" dirty="0" smtClean="0"/>
              <a:t>	information from other </a:t>
            </a:r>
            <a:r>
              <a:rPr lang="en-US" sz="1600" dirty="0" smtClean="0"/>
              <a:t>	sources</a:t>
            </a:r>
            <a:r>
              <a:rPr lang="en-US" sz="16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Only lecture from other sources?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Speak quietly?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Ramble or go on tangents?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 err="1" smtClean="0"/>
              <a:t>WebCT</a:t>
            </a:r>
            <a:r>
              <a:rPr lang="en-US" sz="1600" dirty="0" smtClean="0"/>
              <a:t>?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Listen to the way your instructor sets up the lecture, often it will be the similar style each </a:t>
            </a:r>
            <a:r>
              <a:rPr lang="en-US" sz="1600" dirty="0" smtClean="0"/>
              <a:t>lecture.</a:t>
            </a:r>
          </a:p>
          <a:p>
            <a:endParaRPr lang="en-US" sz="1600" dirty="0" smtClean="0"/>
          </a:p>
          <a:p>
            <a:r>
              <a:rPr lang="en-US" sz="1600" dirty="0" smtClean="0"/>
              <a:t>What can you do to adapt to your instructor’s style?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Sit up front?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a recorder?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Bring your text?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Visit their office hours with your notes?</a:t>
            </a:r>
            <a:endParaRPr lang="en-US" sz="1600" dirty="0" smtClean="0"/>
          </a:p>
        </p:txBody>
      </p:sp>
      <p:pic>
        <p:nvPicPr>
          <p:cNvPr id="28675" name="Picture 3" descr="C:\Documents and Settings\wirichar\Local Settings\Temporary Internet Files\Content.IE5\15FQIR1R\MPj044315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19400"/>
            <a:ext cx="2900363" cy="193015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206092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Documents and Settings\wirichar\Local Settings\Temporary Internet Files\Content.IE5\LCFVAGES\MPj043873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3434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Understand What You Write!</a:t>
            </a:r>
            <a:endParaRPr lang="en-US" sz="5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8001000" cy="4191000"/>
          </a:xfrm>
        </p:spPr>
        <p:txBody>
          <a:bodyPr>
            <a:normAutofit/>
          </a:bodyPr>
          <a:lstStyle/>
          <a:p>
            <a:pPr lvl="1" algn="l"/>
            <a:endParaRPr lang="en-US" dirty="0" smtClean="0"/>
          </a:p>
          <a:p>
            <a:pPr algn="l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1371600"/>
            <a:ext cx="4419600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Be simple.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Be legible.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Capture main </a:t>
            </a:r>
            <a:r>
              <a:rPr lang="en-US" sz="1600" dirty="0" smtClean="0"/>
              <a:t>points.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Only contain details that are necessary </a:t>
            </a:r>
            <a:r>
              <a:rPr lang="en-US" sz="1600" dirty="0" smtClean="0"/>
              <a:t>	for </a:t>
            </a:r>
            <a:r>
              <a:rPr lang="en-US" sz="1600" dirty="0" smtClean="0"/>
              <a:t>your </a:t>
            </a:r>
            <a:r>
              <a:rPr lang="en-US" sz="1600" dirty="0" smtClean="0"/>
              <a:t>purpose.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Be written in your own </a:t>
            </a:r>
            <a:r>
              <a:rPr lang="en-US" sz="1600" dirty="0" smtClean="0"/>
              <a:t>words.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Include any text reference your </a:t>
            </a:r>
            <a:endParaRPr lang="en-US" sz="1600" dirty="0" smtClean="0"/>
          </a:p>
          <a:p>
            <a:pPr lvl="1"/>
            <a:r>
              <a:rPr lang="en-US" sz="1600" dirty="0" smtClean="0"/>
              <a:t>	professor </a:t>
            </a:r>
            <a:r>
              <a:rPr lang="en-US" sz="1600" dirty="0" smtClean="0"/>
              <a:t>gives (ex: More </a:t>
            </a:r>
            <a:r>
              <a:rPr lang="en-US" sz="1600" dirty="0" smtClean="0"/>
              <a:t>	information </a:t>
            </a:r>
            <a:r>
              <a:rPr lang="en-US" sz="1600" dirty="0" smtClean="0"/>
              <a:t>on Pg. </a:t>
            </a:r>
            <a:r>
              <a:rPr lang="en-US" sz="1600" dirty="0" smtClean="0"/>
              <a:t>239)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Review your notes DAILY</a:t>
            </a:r>
            <a:r>
              <a:rPr lang="en-US" sz="1600" dirty="0" smtClean="0"/>
              <a:t>!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your textbook as a guide for keeping </a:t>
            </a:r>
            <a:r>
              <a:rPr lang="en-US" sz="1600" dirty="0" smtClean="0"/>
              <a:t>	your </a:t>
            </a:r>
            <a:r>
              <a:rPr lang="en-US" sz="1600" dirty="0" smtClean="0"/>
              <a:t>notes in order.</a:t>
            </a:r>
            <a:endParaRPr lang="en-US" sz="1600" dirty="0" smtClean="0"/>
          </a:p>
        </p:txBody>
      </p:sp>
      <p:pic>
        <p:nvPicPr>
          <p:cNvPr id="26627" name="Picture 3" descr="C:\Documents and Settings\wirichar\Local Settings\Temporary Internet Files\Content.IE5\LCFVAGES\MPj044325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3664074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5029200"/>
            <a:ext cx="38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</a:t>
            </a:r>
            <a:r>
              <a:rPr lang="en-US" sz="2400" b="1" i="1" dirty="0" smtClean="0"/>
              <a:t>your </a:t>
            </a:r>
            <a:r>
              <a:rPr lang="en-US" sz="2400" dirty="0" smtClean="0"/>
              <a:t>notes compare?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0"/>
            <a:ext cx="9372600" cy="1470025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Use the Same Method?</a:t>
            </a:r>
            <a:endParaRPr lang="en-US" sz="5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5943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dirty="0" smtClean="0"/>
              <a:t>any students find that sticking to a “routine” is what works best.</a:t>
            </a:r>
          </a:p>
          <a:p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 smtClean="0"/>
              <a:t>standard 8 ½ x 11 lined notebook </a:t>
            </a:r>
            <a:r>
              <a:rPr lang="en-US" sz="1600" dirty="0" smtClean="0"/>
              <a:t>paper?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Take notes on your laptop?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a traditional outline format?</a:t>
            </a:r>
          </a:p>
          <a:p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Keep separate notebooks for each class?</a:t>
            </a:r>
          </a:p>
          <a:p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Devise </a:t>
            </a:r>
            <a:r>
              <a:rPr lang="en-US" sz="1600" dirty="0" smtClean="0"/>
              <a:t>and use your own </a:t>
            </a:r>
            <a:r>
              <a:rPr lang="en-US" sz="1600" dirty="0" smtClean="0"/>
              <a:t>shorthand?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Different approaches for different classes?  You bet.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Think about other methods that might work better for you…</a:t>
            </a:r>
          </a:p>
          <a:p>
            <a:pPr lvl="1"/>
            <a:r>
              <a:rPr lang="en-US" sz="1600" dirty="0" smtClean="0"/>
              <a:t>	R</a:t>
            </a:r>
            <a:r>
              <a:rPr lang="en-US" sz="1600" dirty="0" smtClean="0"/>
              <a:t>ecorder?</a:t>
            </a:r>
          </a:p>
          <a:p>
            <a:pPr lvl="1"/>
            <a:r>
              <a:rPr lang="en-US" sz="1600" dirty="0" smtClean="0"/>
              <a:t>	</a:t>
            </a:r>
            <a:r>
              <a:rPr lang="en-US" sz="1600" dirty="0" smtClean="0"/>
              <a:t>Weekly rewriting?</a:t>
            </a:r>
          </a:p>
        </p:txBody>
      </p:sp>
      <p:pic>
        <p:nvPicPr>
          <p:cNvPr id="24577" name="Picture 1" descr="C:\Documents and Settings\wirichar\Local Settings\Temporary Internet Files\Content.IE5\PHA9WD1U\MPj044324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745896" cy="457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What </a:t>
            </a:r>
            <a:r>
              <a:rPr lang="en-US" sz="5400" b="1" u="sng" dirty="0" smtClean="0"/>
              <a:t>not</a:t>
            </a:r>
            <a:r>
              <a:rPr lang="en-US" sz="5400" b="1" dirty="0" smtClean="0"/>
              <a:t> to do: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449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Write so sloppy you can’t read </a:t>
            </a:r>
            <a:r>
              <a:rPr lang="en-US" sz="1400" dirty="0" smtClean="0"/>
              <a:t>your notes later.</a:t>
            </a:r>
            <a:endParaRPr lang="en-US" sz="1400" dirty="0" smtClean="0"/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Refuse to change your approach if your grades are not up 	to  expectations.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Write </a:t>
            </a:r>
            <a:r>
              <a:rPr lang="en-US" sz="1400" dirty="0" smtClean="0"/>
              <a:t>notes in paragraph </a:t>
            </a:r>
            <a:r>
              <a:rPr lang="en-US" sz="1400" dirty="0" smtClean="0"/>
              <a:t>form, with little order.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Completely fill up all </a:t>
            </a:r>
            <a:r>
              <a:rPr lang="en-US" sz="1400" dirty="0" smtClean="0"/>
              <a:t>open paper </a:t>
            </a:r>
            <a:r>
              <a:rPr lang="en-US" sz="1400" dirty="0" smtClean="0"/>
              <a:t>space with </a:t>
            </a:r>
            <a:r>
              <a:rPr lang="en-US" sz="1400" dirty="0" smtClean="0"/>
              <a:t>notes.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Get frustrated if the process doesn’t come easy to you.  	Give it time and keep trying.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Use abbreviations that you will not understand </a:t>
            </a:r>
            <a:r>
              <a:rPr lang="en-US" sz="1400" dirty="0" smtClean="0"/>
              <a:t>later.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Not ask for assistance when you need it.  Professors hold 	office hours so that you can access them 	with your questions.</a:t>
            </a:r>
            <a:endParaRPr lang="en-US" sz="1400" dirty="0"/>
          </a:p>
        </p:txBody>
      </p:sp>
      <p:pic>
        <p:nvPicPr>
          <p:cNvPr id="20484" name="Picture 4" descr="C:\Documents and Settings\wirichar\Local Settings\Temporary Internet Files\Content.IE5\PHA9WD1U\MPj043048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2819400" cy="405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8000"/>
      </a:dk1>
      <a:lt1>
        <a:srgbClr val="FFFF99"/>
      </a:lt1>
      <a:dk2>
        <a:srgbClr val="003300"/>
      </a:dk2>
      <a:lt2>
        <a:srgbClr val="8BBD71"/>
      </a:lt2>
      <a:accent1>
        <a:srgbClr val="8BBD71"/>
      </a:accent1>
      <a:accent2>
        <a:srgbClr val="527C3A"/>
      </a:accent2>
      <a:accent3>
        <a:srgbClr val="AAADAA"/>
      </a:accent3>
      <a:accent4>
        <a:srgbClr val="DADADA"/>
      </a:accent4>
      <a:accent5>
        <a:srgbClr val="CAE2AA"/>
      </a:accent5>
      <a:accent6>
        <a:srgbClr val="497034"/>
      </a:accent6>
      <a:hlink>
        <a:srgbClr val="363636"/>
      </a:hlink>
      <a:folHlink>
        <a:srgbClr val="C1FF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278</Words>
  <Application>Microsoft Office PowerPoint</Application>
  <PresentationFormat>On-screen Show (4:3)</PresentationFormat>
  <Paragraphs>130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Note Taking</vt:lpstr>
      <vt:lpstr>What’s the Point?</vt:lpstr>
      <vt:lpstr>What makes for good notes?</vt:lpstr>
      <vt:lpstr>So how do you get started?</vt:lpstr>
      <vt:lpstr>Be Prepared to Take Notes</vt:lpstr>
      <vt:lpstr>Know Your Instructor’s Style</vt:lpstr>
      <vt:lpstr>Understand What You Write!</vt:lpstr>
      <vt:lpstr>Use the Same Method?</vt:lpstr>
      <vt:lpstr>What not to do:</vt:lpstr>
      <vt:lpstr>Slide 10</vt:lpstr>
    </vt:vector>
  </TitlesOfParts>
  <Company>Northern Michigan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Good Lecture Notes</dc:title>
  <dc:creator>Registered User</dc:creator>
  <cp:lastModifiedBy>Registered User</cp:lastModifiedBy>
  <cp:revision>66</cp:revision>
  <dcterms:created xsi:type="dcterms:W3CDTF">2010-01-21T00:12:41Z</dcterms:created>
  <dcterms:modified xsi:type="dcterms:W3CDTF">2010-03-05T21:24:33Z</dcterms:modified>
</cp:coreProperties>
</file>