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6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715000" type="screen16x10"/>
  <p:notesSz cx="6950075" cy="9236075"/>
  <p:embeddedFontLst>
    <p:embeddedFont>
      <p:font typeface="Trebuchet MS" panose="020B0603020202020204" pitchFamily="34" charset="0"/>
      <p:regular r:id="rId28"/>
      <p:bold r:id="rId29"/>
      <p:italic r:id="rId30"/>
      <p:boldItalic r:id="rId31"/>
    </p:embeddedFont>
    <p:embeddedFont>
      <p:font typeface="Roboto Mono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hloPix6PTnZP3+i9U2HAqreWRA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6768" y="1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82663" y="1154113"/>
            <a:ext cx="4984750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669"/>
            <a:ext cx="3011699" cy="46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154113"/>
            <a:ext cx="4984750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:notes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226" name="Google Shape;226;p1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b85dfe478e_0_815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b85dfe478e_0_8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692150"/>
            <a:ext cx="554196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b85dfe4844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154113"/>
            <a:ext cx="4984750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gb85dfe4844_1_47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b85dfe4844_1_47:notes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154113"/>
            <a:ext cx="4984750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:notes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b85dfe4844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154113"/>
            <a:ext cx="4984750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gb85dfe4844_1_3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b85dfe4844_1_3:notes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b85dfe4844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154113"/>
            <a:ext cx="4984750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gb85dfe4844_1_13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b85dfe4844_1_13:notes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e7fc42e964_0_28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200" cy="363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e7fc42e96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154113"/>
            <a:ext cx="4984750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e7fc42e964_0_32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200" cy="363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e7fc42e96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154113"/>
            <a:ext cx="4984750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e7fc42e964_0_48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200" cy="363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e7fc42e964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154113"/>
            <a:ext cx="4984750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e7fc42e964_0_36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200" cy="363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ge7fc42e96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154113"/>
            <a:ext cx="4984750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154113"/>
            <a:ext cx="4984750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5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:notes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7fc42e96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154113"/>
            <a:ext cx="4984750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e7fc42e964_0_1:notes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32" name="Google Shape;232;ge7fc42e964_0_1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154113"/>
            <a:ext cx="4984750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6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6:notes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154113"/>
            <a:ext cx="4984750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7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7:notes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154113"/>
            <a:ext cx="4984750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8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8:notes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154113"/>
            <a:ext cx="4984750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p10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0:notes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e8ab7ba4f8_0_0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200" cy="363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ge8ab7ba4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154113"/>
            <a:ext cx="4984750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154113"/>
            <a:ext cx="4984750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2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:notes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b85dfe478e_0_321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b85dfe478e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692150"/>
            <a:ext cx="554196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b85dfe478e_0_418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b85dfe478e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692150"/>
            <a:ext cx="554196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b85dfe478e_0_497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b85dfe478e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692150"/>
            <a:ext cx="554196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b85dfe478e_0_577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b85dfe478e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692150"/>
            <a:ext cx="554196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b85dfe478e_0_656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b85dfe478e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692150"/>
            <a:ext cx="554196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b85dfe478e_0_735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b85dfe478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692150"/>
            <a:ext cx="554196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7"/>
          <p:cNvGrpSpPr/>
          <p:nvPr/>
        </p:nvGrpSpPr>
        <p:grpSpPr>
          <a:xfrm>
            <a:off x="0" y="5068818"/>
            <a:ext cx="9144000" cy="646182"/>
            <a:chOff x="0" y="6082583"/>
            <a:chExt cx="12192000" cy="775417"/>
          </a:xfrm>
        </p:grpSpPr>
        <p:sp>
          <p:nvSpPr>
            <p:cNvPr id="28" name="Google Shape;28;p17"/>
            <p:cNvSpPr/>
            <p:nvPr/>
          </p:nvSpPr>
          <p:spPr>
            <a:xfrm>
              <a:off x="0" y="6082583"/>
              <a:ext cx="12192000" cy="775417"/>
            </a:xfrm>
            <a:prstGeom prst="rect">
              <a:avLst/>
            </a:prstGeom>
            <a:solidFill>
              <a:srgbClr val="0157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" name="Google Shape;29;p17"/>
            <p:cNvPicPr preferRelativeResize="0"/>
            <p:nvPr/>
          </p:nvPicPr>
          <p:blipFill rotWithShape="1">
            <a:blip r:embed="rId2">
              <a:alphaModFix/>
            </a:blip>
            <a:srcRect l="162" t="23674" r="-161" b="25169"/>
            <a:stretch/>
          </p:blipFill>
          <p:spPr>
            <a:xfrm>
              <a:off x="2378728" y="6082583"/>
              <a:ext cx="7434544" cy="7414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</p:pic>
        <p:sp>
          <p:nvSpPr>
            <p:cNvPr id="30" name="Google Shape;30;p17"/>
            <p:cNvSpPr/>
            <p:nvPr/>
          </p:nvSpPr>
          <p:spPr>
            <a:xfrm>
              <a:off x="9569669" y="6082583"/>
              <a:ext cx="2622331" cy="775417"/>
            </a:xfrm>
            <a:prstGeom prst="rect">
              <a:avLst/>
            </a:prstGeom>
            <a:solidFill>
              <a:srgbClr val="0157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508001" y="4000500"/>
            <a:ext cx="6447500" cy="47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rebuchet MS"/>
              <a:buNone/>
              <a:defRPr sz="1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>
            <a:spLocks noGrp="1"/>
          </p:cNvSpPr>
          <p:nvPr>
            <p:ph type="pic" idx="2"/>
          </p:nvPr>
        </p:nvSpPr>
        <p:spPr>
          <a:xfrm>
            <a:off x="508001" y="508000"/>
            <a:ext cx="6447501" cy="320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body" idx="1"/>
          </p:nvPr>
        </p:nvSpPr>
        <p:spPr>
          <a:xfrm>
            <a:off x="508001" y="4472782"/>
            <a:ext cx="6447500" cy="56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dt" idx="10"/>
          </p:nvPr>
        </p:nvSpPr>
        <p:spPr>
          <a:xfrm>
            <a:off x="5403850" y="5034469"/>
            <a:ext cx="68395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ftr" idx="11"/>
          </p:nvPr>
        </p:nvSpPr>
        <p:spPr>
          <a:xfrm>
            <a:off x="508001" y="5034469"/>
            <a:ext cx="4723209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sldNum" idx="12"/>
          </p:nvPr>
        </p:nvSpPr>
        <p:spPr>
          <a:xfrm>
            <a:off x="6442998" y="5034469"/>
            <a:ext cx="51250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 txBox="1">
            <a:spLocks noGrp="1"/>
          </p:cNvSpPr>
          <p:nvPr>
            <p:ph type="title"/>
          </p:nvPr>
        </p:nvSpPr>
        <p:spPr>
          <a:xfrm>
            <a:off x="508001" y="508000"/>
            <a:ext cx="6447501" cy="283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body" idx="1"/>
          </p:nvPr>
        </p:nvSpPr>
        <p:spPr>
          <a:xfrm>
            <a:off x="508001" y="3725333"/>
            <a:ext cx="6447501" cy="13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dt" idx="10"/>
          </p:nvPr>
        </p:nvSpPr>
        <p:spPr>
          <a:xfrm>
            <a:off x="5403850" y="5034469"/>
            <a:ext cx="68395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ftr" idx="11"/>
          </p:nvPr>
        </p:nvSpPr>
        <p:spPr>
          <a:xfrm>
            <a:off x="508001" y="5034469"/>
            <a:ext cx="4723209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sldNum" idx="12"/>
          </p:nvPr>
        </p:nvSpPr>
        <p:spPr>
          <a:xfrm>
            <a:off x="6442998" y="5034469"/>
            <a:ext cx="51250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>
            <a:spLocks noGrp="1"/>
          </p:cNvSpPr>
          <p:nvPr>
            <p:ph type="title"/>
          </p:nvPr>
        </p:nvSpPr>
        <p:spPr>
          <a:xfrm>
            <a:off x="698500" y="508000"/>
            <a:ext cx="6070601" cy="251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1"/>
          </p:nvPr>
        </p:nvSpPr>
        <p:spPr>
          <a:xfrm>
            <a:off x="1024604" y="3026833"/>
            <a:ext cx="5418393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960"/>
              <a:buFont typeface="Trebuchet MS"/>
              <a:buNone/>
              <a:defRPr sz="12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960"/>
              <a:buFont typeface="Trebuchet MS"/>
              <a:buNone/>
              <a:defRPr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840"/>
              <a:buFont typeface="Trebuchet MS"/>
              <a:buNone/>
              <a:defRPr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2"/>
          </p:nvPr>
        </p:nvSpPr>
        <p:spPr>
          <a:xfrm>
            <a:off x="508001" y="3725333"/>
            <a:ext cx="6447501" cy="13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dt" idx="10"/>
          </p:nvPr>
        </p:nvSpPr>
        <p:spPr>
          <a:xfrm>
            <a:off x="5403850" y="5034469"/>
            <a:ext cx="68395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ftr" idx="11"/>
          </p:nvPr>
        </p:nvSpPr>
        <p:spPr>
          <a:xfrm>
            <a:off x="508001" y="5034469"/>
            <a:ext cx="4723209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sldNum" idx="12"/>
          </p:nvPr>
        </p:nvSpPr>
        <p:spPr>
          <a:xfrm>
            <a:off x="6442998" y="5034469"/>
            <a:ext cx="51250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28"/>
          <p:cNvSpPr txBox="1"/>
          <p:nvPr/>
        </p:nvSpPr>
        <p:spPr>
          <a:xfrm>
            <a:off x="406403" y="658649"/>
            <a:ext cx="457200" cy="487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3" name="Google Shape;113;p28"/>
          <p:cNvSpPr txBox="1"/>
          <p:nvPr/>
        </p:nvSpPr>
        <p:spPr>
          <a:xfrm>
            <a:off x="6669758" y="2405464"/>
            <a:ext cx="457200" cy="487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35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 txBox="1">
            <a:spLocks noGrp="1"/>
          </p:cNvSpPr>
          <p:nvPr>
            <p:ph type="title"/>
          </p:nvPr>
        </p:nvSpPr>
        <p:spPr>
          <a:xfrm>
            <a:off x="508001" y="1609990"/>
            <a:ext cx="6447501" cy="216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body" idx="1"/>
          </p:nvPr>
        </p:nvSpPr>
        <p:spPr>
          <a:xfrm>
            <a:off x="508001" y="3772873"/>
            <a:ext cx="6447501" cy="126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dt" idx="10"/>
          </p:nvPr>
        </p:nvSpPr>
        <p:spPr>
          <a:xfrm>
            <a:off x="5403850" y="5034469"/>
            <a:ext cx="68395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ftr" idx="11"/>
          </p:nvPr>
        </p:nvSpPr>
        <p:spPr>
          <a:xfrm>
            <a:off x="508001" y="5034469"/>
            <a:ext cx="4723209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6442998" y="5034469"/>
            <a:ext cx="51250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698500" y="508000"/>
            <a:ext cx="6070601" cy="251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body" idx="1"/>
          </p:nvPr>
        </p:nvSpPr>
        <p:spPr>
          <a:xfrm>
            <a:off x="507999" y="3344333"/>
            <a:ext cx="6447502" cy="428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Font typeface="Trebuchet MS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960"/>
              <a:buFont typeface="Trebuchet MS"/>
              <a:buNone/>
              <a:defRPr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840"/>
              <a:buFont typeface="Trebuchet MS"/>
              <a:buNone/>
              <a:defRPr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body" idx="2"/>
          </p:nvPr>
        </p:nvSpPr>
        <p:spPr>
          <a:xfrm>
            <a:off x="508001" y="3772873"/>
            <a:ext cx="6447501" cy="126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dt" idx="10"/>
          </p:nvPr>
        </p:nvSpPr>
        <p:spPr>
          <a:xfrm>
            <a:off x="5403850" y="5034469"/>
            <a:ext cx="68395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ftr" idx="11"/>
          </p:nvPr>
        </p:nvSpPr>
        <p:spPr>
          <a:xfrm>
            <a:off x="508001" y="5034469"/>
            <a:ext cx="4723209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sldNum" idx="12"/>
          </p:nvPr>
        </p:nvSpPr>
        <p:spPr>
          <a:xfrm>
            <a:off x="6442998" y="5034469"/>
            <a:ext cx="51250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30"/>
          <p:cNvSpPr txBox="1"/>
          <p:nvPr/>
        </p:nvSpPr>
        <p:spPr>
          <a:xfrm>
            <a:off x="406403" y="658649"/>
            <a:ext cx="457200" cy="487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8" name="Google Shape;128;p30"/>
          <p:cNvSpPr txBox="1"/>
          <p:nvPr/>
        </p:nvSpPr>
        <p:spPr>
          <a:xfrm>
            <a:off x="6669758" y="2405464"/>
            <a:ext cx="457200" cy="487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1"/>
          <p:cNvSpPr txBox="1">
            <a:spLocks noGrp="1"/>
          </p:cNvSpPr>
          <p:nvPr>
            <p:ph type="title"/>
          </p:nvPr>
        </p:nvSpPr>
        <p:spPr>
          <a:xfrm>
            <a:off x="514350" y="508000"/>
            <a:ext cx="6441152" cy="251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body" idx="1"/>
          </p:nvPr>
        </p:nvSpPr>
        <p:spPr>
          <a:xfrm>
            <a:off x="507999" y="3344333"/>
            <a:ext cx="6447502" cy="428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Font typeface="Trebuchet MS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960"/>
              <a:buFont typeface="Trebuchet MS"/>
              <a:buNone/>
              <a:defRPr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840"/>
              <a:buFont typeface="Trebuchet MS"/>
              <a:buNone/>
              <a:defRPr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2" name="Google Shape;132;p31"/>
          <p:cNvSpPr txBox="1">
            <a:spLocks noGrp="1"/>
          </p:cNvSpPr>
          <p:nvPr>
            <p:ph type="body" idx="2"/>
          </p:nvPr>
        </p:nvSpPr>
        <p:spPr>
          <a:xfrm>
            <a:off x="508001" y="3772873"/>
            <a:ext cx="6447501" cy="126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dt" idx="10"/>
          </p:nvPr>
        </p:nvSpPr>
        <p:spPr>
          <a:xfrm>
            <a:off x="5403850" y="5034469"/>
            <a:ext cx="68395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1"/>
          <p:cNvSpPr txBox="1">
            <a:spLocks noGrp="1"/>
          </p:cNvSpPr>
          <p:nvPr>
            <p:ph type="ftr" idx="11"/>
          </p:nvPr>
        </p:nvSpPr>
        <p:spPr>
          <a:xfrm>
            <a:off x="508001" y="5034469"/>
            <a:ext cx="4723209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sldNum" idx="12"/>
          </p:nvPr>
        </p:nvSpPr>
        <p:spPr>
          <a:xfrm>
            <a:off x="6442998" y="5034469"/>
            <a:ext cx="51250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"/>
          <p:cNvSpPr txBox="1">
            <a:spLocks noGrp="1"/>
          </p:cNvSpPr>
          <p:nvPr>
            <p:ph type="title"/>
          </p:nvPr>
        </p:nvSpPr>
        <p:spPr>
          <a:xfrm>
            <a:off x="508001" y="508000"/>
            <a:ext cx="6447501" cy="110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2"/>
          <p:cNvSpPr txBox="1">
            <a:spLocks noGrp="1"/>
          </p:cNvSpPr>
          <p:nvPr>
            <p:ph type="body" idx="1"/>
          </p:nvPr>
        </p:nvSpPr>
        <p:spPr>
          <a:xfrm rot="5400000">
            <a:off x="2114763" y="193729"/>
            <a:ext cx="3233978" cy="644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9" name="Google Shape;139;p32"/>
          <p:cNvSpPr txBox="1">
            <a:spLocks noGrp="1"/>
          </p:cNvSpPr>
          <p:nvPr>
            <p:ph type="dt" idx="10"/>
          </p:nvPr>
        </p:nvSpPr>
        <p:spPr>
          <a:xfrm>
            <a:off x="5403850" y="5034469"/>
            <a:ext cx="68395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ftr" idx="11"/>
          </p:nvPr>
        </p:nvSpPr>
        <p:spPr>
          <a:xfrm>
            <a:off x="508001" y="5034469"/>
            <a:ext cx="4723209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sldNum" idx="12"/>
          </p:nvPr>
        </p:nvSpPr>
        <p:spPr>
          <a:xfrm>
            <a:off x="6442998" y="5034469"/>
            <a:ext cx="51250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3"/>
          <p:cNvSpPr txBox="1">
            <a:spLocks noGrp="1"/>
          </p:cNvSpPr>
          <p:nvPr>
            <p:ph type="title"/>
          </p:nvPr>
        </p:nvSpPr>
        <p:spPr>
          <a:xfrm rot="5400000">
            <a:off x="4276929" y="2206826"/>
            <a:ext cx="4376209" cy="97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3"/>
          <p:cNvSpPr txBox="1">
            <a:spLocks noGrp="1"/>
          </p:cNvSpPr>
          <p:nvPr>
            <p:ph type="body" idx="1"/>
          </p:nvPr>
        </p:nvSpPr>
        <p:spPr>
          <a:xfrm rot="5400000">
            <a:off x="967454" y="48547"/>
            <a:ext cx="4376208" cy="5295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5" name="Google Shape;145;p33"/>
          <p:cNvSpPr txBox="1">
            <a:spLocks noGrp="1"/>
          </p:cNvSpPr>
          <p:nvPr>
            <p:ph type="dt" idx="10"/>
          </p:nvPr>
        </p:nvSpPr>
        <p:spPr>
          <a:xfrm>
            <a:off x="5403850" y="5034469"/>
            <a:ext cx="68395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3"/>
          <p:cNvSpPr txBox="1">
            <a:spLocks noGrp="1"/>
          </p:cNvSpPr>
          <p:nvPr>
            <p:ph type="ftr" idx="11"/>
          </p:nvPr>
        </p:nvSpPr>
        <p:spPr>
          <a:xfrm>
            <a:off x="508001" y="5034469"/>
            <a:ext cx="4723209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 txBox="1">
            <a:spLocks noGrp="1"/>
          </p:cNvSpPr>
          <p:nvPr>
            <p:ph type="sldNum" idx="12"/>
          </p:nvPr>
        </p:nvSpPr>
        <p:spPr>
          <a:xfrm>
            <a:off x="6442998" y="5034469"/>
            <a:ext cx="51250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85dfe478e_0_331"/>
          <p:cNvSpPr txBox="1">
            <a:spLocks noGrp="1"/>
          </p:cNvSpPr>
          <p:nvPr>
            <p:ph type="ctrTitle"/>
          </p:nvPr>
        </p:nvSpPr>
        <p:spPr>
          <a:xfrm>
            <a:off x="1143000" y="935302"/>
            <a:ext cx="6858000" cy="19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b85dfe478e_0_331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7" name="Google Shape;157;gb85dfe478e_0_331"/>
          <p:cNvSpPr txBox="1">
            <a:spLocks noGrp="1"/>
          </p:cNvSpPr>
          <p:nvPr>
            <p:ph type="dt" idx="10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b85dfe478e_0_331"/>
          <p:cNvSpPr txBox="1">
            <a:spLocks noGrp="1"/>
          </p:cNvSpPr>
          <p:nvPr>
            <p:ph type="ftr" idx="11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b85dfe478e_0_331"/>
          <p:cNvSpPr txBox="1">
            <a:spLocks noGrp="1"/>
          </p:cNvSpPr>
          <p:nvPr>
            <p:ph type="sldNum" idx="12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b85dfe478e_0_337"/>
          <p:cNvSpPr txBox="1">
            <a:spLocks noGrp="1"/>
          </p:cNvSpPr>
          <p:nvPr>
            <p:ph type="title"/>
          </p:nvPr>
        </p:nvSpPr>
        <p:spPr>
          <a:xfrm>
            <a:off x="628650" y="304271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gb85dfe478e_0_337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gb85dfe478e_0_337"/>
          <p:cNvSpPr txBox="1">
            <a:spLocks noGrp="1"/>
          </p:cNvSpPr>
          <p:nvPr>
            <p:ph type="dt" idx="10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gb85dfe478e_0_337"/>
          <p:cNvSpPr txBox="1">
            <a:spLocks noGrp="1"/>
          </p:cNvSpPr>
          <p:nvPr>
            <p:ph type="ftr" idx="11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b85dfe478e_0_337"/>
          <p:cNvSpPr txBox="1">
            <a:spLocks noGrp="1"/>
          </p:cNvSpPr>
          <p:nvPr>
            <p:ph type="sldNum" idx="12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18"/>
          <p:cNvGrpSpPr/>
          <p:nvPr/>
        </p:nvGrpSpPr>
        <p:grpSpPr>
          <a:xfrm>
            <a:off x="0" y="-7056"/>
            <a:ext cx="9144000" cy="5722056"/>
            <a:chOff x="0" y="-8467"/>
            <a:chExt cx="12192000" cy="6866467"/>
          </a:xfrm>
        </p:grpSpPr>
        <p:cxnSp>
          <p:nvCxnSpPr>
            <p:cNvPr id="33" name="Google Shape;33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" name="Google Shape;34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5" name="Google Shape;35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36" name="Google Shape;36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7" name="Google Shape;37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9" name="Google Shape;39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40" name="Google Shape;40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41" name="Google Shape;41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18"/>
          <p:cNvSpPr txBox="1">
            <a:spLocks noGrp="1"/>
          </p:cNvSpPr>
          <p:nvPr>
            <p:ph type="ctrTitle"/>
          </p:nvPr>
        </p:nvSpPr>
        <p:spPr>
          <a:xfrm>
            <a:off x="1130300" y="2003779"/>
            <a:ext cx="5825202" cy="1371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Trebuchet MS"/>
              <a:buNone/>
              <a:defRPr sz="405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ubTitle" idx="1"/>
          </p:nvPr>
        </p:nvSpPr>
        <p:spPr>
          <a:xfrm>
            <a:off x="1130300" y="3375694"/>
            <a:ext cx="5825202" cy="914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750"/>
              </a:spcBef>
              <a:spcAft>
                <a:spcPts val="0"/>
              </a:spcAft>
              <a:buSzPts val="108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75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750"/>
              </a:spcBef>
              <a:spcAft>
                <a:spcPts val="0"/>
              </a:spcAft>
              <a:buSzPts val="84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dt" idx="10"/>
          </p:nvPr>
        </p:nvSpPr>
        <p:spPr>
          <a:xfrm>
            <a:off x="5403850" y="5034469"/>
            <a:ext cx="68395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ftr" idx="11"/>
          </p:nvPr>
        </p:nvSpPr>
        <p:spPr>
          <a:xfrm>
            <a:off x="508001" y="5034469"/>
            <a:ext cx="4723209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6442998" y="5034469"/>
            <a:ext cx="51250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85dfe478e_0_343"/>
          <p:cNvSpPr txBox="1">
            <a:spLocks noGrp="1"/>
          </p:cNvSpPr>
          <p:nvPr>
            <p:ph type="dt" idx="10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gb85dfe478e_0_343"/>
          <p:cNvSpPr txBox="1">
            <a:spLocks noGrp="1"/>
          </p:cNvSpPr>
          <p:nvPr>
            <p:ph type="ftr" idx="11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gb85dfe478e_0_343"/>
          <p:cNvSpPr txBox="1">
            <a:spLocks noGrp="1"/>
          </p:cNvSpPr>
          <p:nvPr>
            <p:ph type="sldNum" idx="12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85dfe478e_0_347"/>
          <p:cNvSpPr txBox="1">
            <a:spLocks noGrp="1"/>
          </p:cNvSpPr>
          <p:nvPr>
            <p:ph type="title"/>
          </p:nvPr>
        </p:nvSpPr>
        <p:spPr>
          <a:xfrm>
            <a:off x="623888" y="1424782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gb85dfe478e_0_347"/>
          <p:cNvSpPr txBox="1">
            <a:spLocks noGrp="1"/>
          </p:cNvSpPr>
          <p:nvPr>
            <p:ph type="body" idx="1"/>
          </p:nvPr>
        </p:nvSpPr>
        <p:spPr>
          <a:xfrm>
            <a:off x="623888" y="3824552"/>
            <a:ext cx="7886700" cy="12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gb85dfe478e_0_347"/>
          <p:cNvSpPr txBox="1">
            <a:spLocks noGrp="1"/>
          </p:cNvSpPr>
          <p:nvPr>
            <p:ph type="dt" idx="10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gb85dfe478e_0_347"/>
          <p:cNvSpPr txBox="1">
            <a:spLocks noGrp="1"/>
          </p:cNvSpPr>
          <p:nvPr>
            <p:ph type="ftr" idx="11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gb85dfe478e_0_347"/>
          <p:cNvSpPr txBox="1">
            <a:spLocks noGrp="1"/>
          </p:cNvSpPr>
          <p:nvPr>
            <p:ph type="sldNum" idx="12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85dfe478e_0_353"/>
          <p:cNvSpPr txBox="1">
            <a:spLocks noGrp="1"/>
          </p:cNvSpPr>
          <p:nvPr>
            <p:ph type="title"/>
          </p:nvPr>
        </p:nvSpPr>
        <p:spPr>
          <a:xfrm>
            <a:off x="628650" y="304271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gb85dfe478e_0_353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gb85dfe478e_0_353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gb85dfe478e_0_353"/>
          <p:cNvSpPr txBox="1">
            <a:spLocks noGrp="1"/>
          </p:cNvSpPr>
          <p:nvPr>
            <p:ph type="dt" idx="10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gb85dfe478e_0_353"/>
          <p:cNvSpPr txBox="1">
            <a:spLocks noGrp="1"/>
          </p:cNvSpPr>
          <p:nvPr>
            <p:ph type="ftr" idx="11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gb85dfe478e_0_353"/>
          <p:cNvSpPr txBox="1">
            <a:spLocks noGrp="1"/>
          </p:cNvSpPr>
          <p:nvPr>
            <p:ph type="sldNum" idx="12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b85dfe478e_0_360"/>
          <p:cNvSpPr txBox="1">
            <a:spLocks noGrp="1"/>
          </p:cNvSpPr>
          <p:nvPr>
            <p:ph type="title"/>
          </p:nvPr>
        </p:nvSpPr>
        <p:spPr>
          <a:xfrm>
            <a:off x="629841" y="304271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gb85dfe478e_0_360"/>
          <p:cNvSpPr txBox="1">
            <a:spLocks noGrp="1"/>
          </p:cNvSpPr>
          <p:nvPr>
            <p:ph type="body" idx="1"/>
          </p:nvPr>
        </p:nvSpPr>
        <p:spPr>
          <a:xfrm>
            <a:off x="629841" y="1400969"/>
            <a:ext cx="38685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86" name="Google Shape;186;gb85dfe478e_0_360"/>
          <p:cNvSpPr txBox="1">
            <a:spLocks noGrp="1"/>
          </p:cNvSpPr>
          <p:nvPr>
            <p:ph type="body" idx="2"/>
          </p:nvPr>
        </p:nvSpPr>
        <p:spPr>
          <a:xfrm>
            <a:off x="629841" y="2087563"/>
            <a:ext cx="38685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gb85dfe478e_0_360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4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88" name="Google Shape;188;gb85dfe478e_0_360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4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gb85dfe478e_0_360"/>
          <p:cNvSpPr txBox="1">
            <a:spLocks noGrp="1"/>
          </p:cNvSpPr>
          <p:nvPr>
            <p:ph type="dt" idx="10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gb85dfe478e_0_360"/>
          <p:cNvSpPr txBox="1">
            <a:spLocks noGrp="1"/>
          </p:cNvSpPr>
          <p:nvPr>
            <p:ph type="ftr" idx="11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gb85dfe478e_0_360"/>
          <p:cNvSpPr txBox="1">
            <a:spLocks noGrp="1"/>
          </p:cNvSpPr>
          <p:nvPr>
            <p:ph type="sldNum" idx="12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b85dfe478e_0_369"/>
          <p:cNvSpPr txBox="1">
            <a:spLocks noGrp="1"/>
          </p:cNvSpPr>
          <p:nvPr>
            <p:ph type="title"/>
          </p:nvPr>
        </p:nvSpPr>
        <p:spPr>
          <a:xfrm>
            <a:off x="628650" y="304271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gb85dfe478e_0_369"/>
          <p:cNvSpPr txBox="1">
            <a:spLocks noGrp="1"/>
          </p:cNvSpPr>
          <p:nvPr>
            <p:ph type="dt" idx="10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gb85dfe478e_0_369"/>
          <p:cNvSpPr txBox="1">
            <a:spLocks noGrp="1"/>
          </p:cNvSpPr>
          <p:nvPr>
            <p:ph type="ftr" idx="11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gb85dfe478e_0_369"/>
          <p:cNvSpPr txBox="1">
            <a:spLocks noGrp="1"/>
          </p:cNvSpPr>
          <p:nvPr>
            <p:ph type="sldNum" idx="12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85dfe478e_0_374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gb85dfe478e_0_374"/>
          <p:cNvSpPr txBox="1">
            <a:spLocks noGrp="1"/>
          </p:cNvSpPr>
          <p:nvPr>
            <p:ph type="body" idx="1"/>
          </p:nvPr>
        </p:nvSpPr>
        <p:spPr>
          <a:xfrm>
            <a:off x="3887391" y="822854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rmAutofit/>
          </a:bodyPr>
          <a:lstStyle>
            <a:lvl1pPr marL="457200" lvl="0" indent="-387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1pPr>
            <a:lvl2pPr marL="914400" lvl="1" indent="-3683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marL="1371600" lvl="2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3pPr>
            <a:lvl4pPr marL="182880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00" name="Google Shape;200;gb85dfe478e_0_374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0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01" name="Google Shape;201;gb85dfe478e_0_374"/>
          <p:cNvSpPr txBox="1">
            <a:spLocks noGrp="1"/>
          </p:cNvSpPr>
          <p:nvPr>
            <p:ph type="dt" idx="10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gb85dfe478e_0_374"/>
          <p:cNvSpPr txBox="1">
            <a:spLocks noGrp="1"/>
          </p:cNvSpPr>
          <p:nvPr>
            <p:ph type="ftr" idx="11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gb85dfe478e_0_374"/>
          <p:cNvSpPr txBox="1">
            <a:spLocks noGrp="1"/>
          </p:cNvSpPr>
          <p:nvPr>
            <p:ph type="sldNum" idx="12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b85dfe478e_0_381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gb85dfe478e_0_381"/>
          <p:cNvSpPr>
            <a:spLocks noGrp="1"/>
          </p:cNvSpPr>
          <p:nvPr>
            <p:ph type="pic" idx="2"/>
          </p:nvPr>
        </p:nvSpPr>
        <p:spPr>
          <a:xfrm>
            <a:off x="3887391" y="822854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gb85dfe478e_0_381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0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08" name="Google Shape;208;gb85dfe478e_0_381"/>
          <p:cNvSpPr txBox="1">
            <a:spLocks noGrp="1"/>
          </p:cNvSpPr>
          <p:nvPr>
            <p:ph type="dt" idx="10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gb85dfe478e_0_381"/>
          <p:cNvSpPr txBox="1">
            <a:spLocks noGrp="1"/>
          </p:cNvSpPr>
          <p:nvPr>
            <p:ph type="ftr" idx="11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gb85dfe478e_0_381"/>
          <p:cNvSpPr txBox="1">
            <a:spLocks noGrp="1"/>
          </p:cNvSpPr>
          <p:nvPr>
            <p:ph type="sldNum" idx="12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85dfe478e_0_388"/>
          <p:cNvSpPr txBox="1">
            <a:spLocks noGrp="1"/>
          </p:cNvSpPr>
          <p:nvPr>
            <p:ph type="title"/>
          </p:nvPr>
        </p:nvSpPr>
        <p:spPr>
          <a:xfrm>
            <a:off x="628650" y="304271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gb85dfe478e_0_388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gb85dfe478e_0_388"/>
          <p:cNvSpPr txBox="1">
            <a:spLocks noGrp="1"/>
          </p:cNvSpPr>
          <p:nvPr>
            <p:ph type="dt" idx="10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gb85dfe478e_0_388"/>
          <p:cNvSpPr txBox="1">
            <a:spLocks noGrp="1"/>
          </p:cNvSpPr>
          <p:nvPr>
            <p:ph type="ftr" idx="11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gb85dfe478e_0_388"/>
          <p:cNvSpPr txBox="1">
            <a:spLocks noGrp="1"/>
          </p:cNvSpPr>
          <p:nvPr>
            <p:ph type="sldNum" idx="12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b85dfe478e_0_394"/>
          <p:cNvSpPr txBox="1">
            <a:spLocks noGrp="1"/>
          </p:cNvSpPr>
          <p:nvPr>
            <p:ph type="title"/>
          </p:nvPr>
        </p:nvSpPr>
        <p:spPr>
          <a:xfrm rot="5400000">
            <a:off x="5107950" y="1740071"/>
            <a:ext cx="48432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gb85dfe478e_0_394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gb85dfe478e_0_394"/>
          <p:cNvSpPr txBox="1">
            <a:spLocks noGrp="1"/>
          </p:cNvSpPr>
          <p:nvPr>
            <p:ph type="dt" idx="10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gb85dfe478e_0_394"/>
          <p:cNvSpPr txBox="1">
            <a:spLocks noGrp="1"/>
          </p:cNvSpPr>
          <p:nvPr>
            <p:ph type="ftr" idx="11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gb85dfe478e_0_394"/>
          <p:cNvSpPr txBox="1">
            <a:spLocks noGrp="1"/>
          </p:cNvSpPr>
          <p:nvPr>
            <p:ph type="sldNum" idx="12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title"/>
          </p:nvPr>
        </p:nvSpPr>
        <p:spPr>
          <a:xfrm>
            <a:off x="508001" y="508000"/>
            <a:ext cx="6447501" cy="110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1"/>
          </p:nvPr>
        </p:nvSpPr>
        <p:spPr>
          <a:xfrm>
            <a:off x="508001" y="1800491"/>
            <a:ext cx="6447501" cy="3233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5403850" y="5034469"/>
            <a:ext cx="68395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508001" y="5034469"/>
            <a:ext cx="4723209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6442998" y="5034469"/>
            <a:ext cx="51250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508001" y="2250723"/>
            <a:ext cx="6447501" cy="1522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  <a:defRPr sz="3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08001" y="3772873"/>
            <a:ext cx="6447501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dt" idx="10"/>
          </p:nvPr>
        </p:nvSpPr>
        <p:spPr>
          <a:xfrm>
            <a:off x="5403850" y="5034469"/>
            <a:ext cx="68395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ftr" idx="11"/>
          </p:nvPr>
        </p:nvSpPr>
        <p:spPr>
          <a:xfrm>
            <a:off x="508001" y="5034469"/>
            <a:ext cx="4723209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sldNum" idx="12"/>
          </p:nvPr>
        </p:nvSpPr>
        <p:spPr>
          <a:xfrm>
            <a:off x="6442998" y="5034469"/>
            <a:ext cx="51250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>
            <a:spLocks noGrp="1"/>
          </p:cNvSpPr>
          <p:nvPr>
            <p:ph type="title"/>
          </p:nvPr>
        </p:nvSpPr>
        <p:spPr>
          <a:xfrm>
            <a:off x="508001" y="508000"/>
            <a:ext cx="6447501" cy="110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1"/>
          </p:nvPr>
        </p:nvSpPr>
        <p:spPr>
          <a:xfrm>
            <a:off x="508001" y="1800491"/>
            <a:ext cx="3138026" cy="323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2"/>
          </p:nvPr>
        </p:nvSpPr>
        <p:spPr>
          <a:xfrm>
            <a:off x="3817477" y="1800491"/>
            <a:ext cx="3138026" cy="3233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5403850" y="5034469"/>
            <a:ext cx="68395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508001" y="5034469"/>
            <a:ext cx="4723209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6442998" y="5034469"/>
            <a:ext cx="51250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508001" y="508000"/>
            <a:ext cx="6447501" cy="110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body" idx="1"/>
          </p:nvPr>
        </p:nvSpPr>
        <p:spPr>
          <a:xfrm>
            <a:off x="506809" y="1800819"/>
            <a:ext cx="3139217" cy="480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2"/>
          </p:nvPr>
        </p:nvSpPr>
        <p:spPr>
          <a:xfrm>
            <a:off x="506809" y="2281038"/>
            <a:ext cx="3139217" cy="275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body" idx="3"/>
          </p:nvPr>
        </p:nvSpPr>
        <p:spPr>
          <a:xfrm>
            <a:off x="3816287" y="1800819"/>
            <a:ext cx="3139214" cy="480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body" idx="4"/>
          </p:nvPr>
        </p:nvSpPr>
        <p:spPr>
          <a:xfrm>
            <a:off x="3816288" y="2281038"/>
            <a:ext cx="3139213" cy="275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dt" idx="10"/>
          </p:nvPr>
        </p:nvSpPr>
        <p:spPr>
          <a:xfrm>
            <a:off x="5403850" y="5034469"/>
            <a:ext cx="68395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ftr" idx="11"/>
          </p:nvPr>
        </p:nvSpPr>
        <p:spPr>
          <a:xfrm>
            <a:off x="508001" y="5034469"/>
            <a:ext cx="4723209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sldNum" idx="12"/>
          </p:nvPr>
        </p:nvSpPr>
        <p:spPr>
          <a:xfrm>
            <a:off x="6442998" y="5034469"/>
            <a:ext cx="51250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>
            <a:spLocks noGrp="1"/>
          </p:cNvSpPr>
          <p:nvPr>
            <p:ph type="title"/>
          </p:nvPr>
        </p:nvSpPr>
        <p:spPr>
          <a:xfrm>
            <a:off x="508001" y="508000"/>
            <a:ext cx="6447501" cy="110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dt" idx="10"/>
          </p:nvPr>
        </p:nvSpPr>
        <p:spPr>
          <a:xfrm>
            <a:off x="5403850" y="5034469"/>
            <a:ext cx="68395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ftr" idx="11"/>
          </p:nvPr>
        </p:nvSpPr>
        <p:spPr>
          <a:xfrm>
            <a:off x="508001" y="5034469"/>
            <a:ext cx="4723209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sldNum" idx="12"/>
          </p:nvPr>
        </p:nvSpPr>
        <p:spPr>
          <a:xfrm>
            <a:off x="6442998" y="5034469"/>
            <a:ext cx="51250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4"/>
          <p:cNvSpPr txBox="1">
            <a:spLocks noGrp="1"/>
          </p:cNvSpPr>
          <p:nvPr>
            <p:ph type="dt" idx="10"/>
          </p:nvPr>
        </p:nvSpPr>
        <p:spPr>
          <a:xfrm>
            <a:off x="5403850" y="5034469"/>
            <a:ext cx="68395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ftr" idx="11"/>
          </p:nvPr>
        </p:nvSpPr>
        <p:spPr>
          <a:xfrm>
            <a:off x="508001" y="5034469"/>
            <a:ext cx="4723209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sldNum" idx="12"/>
          </p:nvPr>
        </p:nvSpPr>
        <p:spPr>
          <a:xfrm>
            <a:off x="6442998" y="5034469"/>
            <a:ext cx="51250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 txBox="1">
            <a:spLocks noGrp="1"/>
          </p:cNvSpPr>
          <p:nvPr>
            <p:ph type="title"/>
          </p:nvPr>
        </p:nvSpPr>
        <p:spPr>
          <a:xfrm>
            <a:off x="508001" y="1248837"/>
            <a:ext cx="2890896" cy="1065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rebuchet MS"/>
              <a:buNone/>
              <a:defRPr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body" idx="1"/>
          </p:nvPr>
        </p:nvSpPr>
        <p:spPr>
          <a:xfrm>
            <a:off x="3570346" y="429104"/>
            <a:ext cx="3385156" cy="460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body" idx="2"/>
          </p:nvPr>
        </p:nvSpPr>
        <p:spPr>
          <a:xfrm>
            <a:off x="508001" y="2314224"/>
            <a:ext cx="2890896" cy="2153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dt" idx="10"/>
          </p:nvPr>
        </p:nvSpPr>
        <p:spPr>
          <a:xfrm>
            <a:off x="5403850" y="5034469"/>
            <a:ext cx="68395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ftr" idx="11"/>
          </p:nvPr>
        </p:nvSpPr>
        <p:spPr>
          <a:xfrm>
            <a:off x="508001" y="5034469"/>
            <a:ext cx="4723209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sldNum" idx="12"/>
          </p:nvPr>
        </p:nvSpPr>
        <p:spPr>
          <a:xfrm>
            <a:off x="6442998" y="5034469"/>
            <a:ext cx="51250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6"/>
          <p:cNvGrpSpPr/>
          <p:nvPr/>
        </p:nvGrpSpPr>
        <p:grpSpPr>
          <a:xfrm>
            <a:off x="0" y="-7056"/>
            <a:ext cx="9144000" cy="5722056"/>
            <a:chOff x="0" y="-8467"/>
            <a:chExt cx="12192000" cy="6866467"/>
          </a:xfrm>
        </p:grpSpPr>
        <p:cxnSp>
          <p:nvCxnSpPr>
            <p:cNvPr id="11" name="Google Shape;11;p1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6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4" name="Google Shape;14;p16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6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7" name="Google Shape;17;p16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16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9" name="Google Shape;19;p1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6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16"/>
          <p:cNvSpPr txBox="1">
            <a:spLocks noGrp="1"/>
          </p:cNvSpPr>
          <p:nvPr>
            <p:ph type="title"/>
          </p:nvPr>
        </p:nvSpPr>
        <p:spPr>
          <a:xfrm>
            <a:off x="508001" y="508000"/>
            <a:ext cx="6447501" cy="110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1"/>
          </p:nvPr>
        </p:nvSpPr>
        <p:spPr>
          <a:xfrm>
            <a:off x="508001" y="1800491"/>
            <a:ext cx="6447501" cy="3233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9718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►"/>
              <a:defRPr sz="13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8956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8193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►"/>
              <a:defRPr sz="10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7431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dt" idx="10"/>
          </p:nvPr>
        </p:nvSpPr>
        <p:spPr>
          <a:xfrm>
            <a:off x="5403850" y="5034469"/>
            <a:ext cx="68395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ftr" idx="11"/>
          </p:nvPr>
        </p:nvSpPr>
        <p:spPr>
          <a:xfrm>
            <a:off x="508001" y="5034469"/>
            <a:ext cx="4723209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6442998" y="5034469"/>
            <a:ext cx="512504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85dfe478e_0_325"/>
          <p:cNvSpPr txBox="1">
            <a:spLocks noGrp="1"/>
          </p:cNvSpPr>
          <p:nvPr>
            <p:ph type="title"/>
          </p:nvPr>
        </p:nvSpPr>
        <p:spPr>
          <a:xfrm>
            <a:off x="628650" y="304271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50" name="Google Shape;150;gb85dfe478e_0_325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gb85dfe478e_0_325"/>
          <p:cNvSpPr txBox="1">
            <a:spLocks noGrp="1"/>
          </p:cNvSpPr>
          <p:nvPr>
            <p:ph type="dt" idx="10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gb85dfe478e_0_325"/>
          <p:cNvSpPr txBox="1">
            <a:spLocks noGrp="1"/>
          </p:cNvSpPr>
          <p:nvPr>
            <p:ph type="ftr" idx="11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gb85dfe478e_0_325"/>
          <p:cNvSpPr txBox="1">
            <a:spLocks noGrp="1"/>
          </p:cNvSpPr>
          <p:nvPr>
            <p:ph type="sldNum" idx="12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mu.edu/acac/es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"/>
          <p:cNvSpPr txBox="1"/>
          <p:nvPr/>
        </p:nvSpPr>
        <p:spPr>
          <a:xfrm>
            <a:off x="-354825" y="2169325"/>
            <a:ext cx="83649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2700" b="1" u="none" strike="noStrike" cap="none">
                <a:solidFill>
                  <a:schemeClr val="dk1"/>
                </a:solidFill>
              </a:rPr>
              <a:t>Student Success </a:t>
            </a:r>
            <a:r>
              <a:rPr lang="en-US" sz="2700" b="1">
                <a:solidFill>
                  <a:schemeClr val="dk1"/>
                </a:solidFill>
              </a:rPr>
              <a:t>Initiatives </a:t>
            </a:r>
            <a:endParaRPr sz="9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2700">
                <a:solidFill>
                  <a:schemeClr val="dk1"/>
                </a:solidFill>
              </a:rPr>
              <a:t>Updates - Aug. 2021</a:t>
            </a:r>
            <a:endParaRPr sz="9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</a:pPr>
            <a:endParaRPr sz="1200" b="1" i="1" u="none" strike="noStrike" cap="small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1" u="none" strike="noStrike" cap="small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200" b="1" i="1" u="none" strike="noStrike" cap="small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200" b="1" i="1" u="none" strike="noStrike" cap="small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gb85dfe478e_0_8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" y="0"/>
            <a:ext cx="914197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b85dfe4844_1_47"/>
          <p:cNvSpPr txBox="1"/>
          <p:nvPr/>
        </p:nvSpPr>
        <p:spPr>
          <a:xfrm>
            <a:off x="259841" y="182856"/>
            <a:ext cx="8070000" cy="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5745"/>
              </a:buClr>
              <a:buSzPts val="3200"/>
              <a:buFont typeface="Trebuchet MS"/>
              <a:buNone/>
            </a:pPr>
            <a:r>
              <a:rPr lang="en-US" sz="3200" b="1">
                <a:solidFill>
                  <a:srgbClr val="4E5745"/>
                </a:solidFill>
                <a:latin typeface="Trebuchet MS"/>
                <a:ea typeface="Trebuchet MS"/>
                <a:cs typeface="Trebuchet MS"/>
                <a:sym typeface="Trebuchet MS"/>
              </a:rPr>
              <a:t>Embedded Success Specialists </a:t>
            </a:r>
            <a:endParaRPr sz="3200" b="1" i="1">
              <a:solidFill>
                <a:srgbClr val="4E57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99" name="Google Shape;299;gb85dfe4844_1_47"/>
          <p:cNvCxnSpPr/>
          <p:nvPr/>
        </p:nvCxnSpPr>
        <p:spPr>
          <a:xfrm>
            <a:off x="340310" y="1128585"/>
            <a:ext cx="86139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0" name="Google Shape;300;gb85dfe4844_1_47"/>
          <p:cNvSpPr txBox="1"/>
          <p:nvPr/>
        </p:nvSpPr>
        <p:spPr>
          <a:xfrm>
            <a:off x="392900" y="1357325"/>
            <a:ext cx="6893700" cy="21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latin typeface="Calibri"/>
                <a:ea typeface="Calibri"/>
                <a:cs typeface="Calibri"/>
                <a:sym typeface="Calibri"/>
              </a:rPr>
              <a:t>Who are they, and what do they do? </a:t>
            </a:r>
            <a:endParaRPr sz="23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2300" b="1">
                <a:latin typeface="Calibri"/>
                <a:ea typeface="Calibri"/>
                <a:cs typeface="Calibri"/>
                <a:sym typeface="Calibri"/>
              </a:rPr>
              <a:t>How does this model support and impact faculty and students? </a:t>
            </a:r>
            <a:endParaRPr sz="23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2200"/>
              </a:spcBef>
              <a:spcAft>
                <a:spcPts val="2200"/>
              </a:spcAft>
              <a:buNone/>
            </a:pPr>
            <a:r>
              <a:rPr lang="en-US" sz="2300" b="1">
                <a:latin typeface="Calibri"/>
                <a:ea typeface="Calibri"/>
                <a:cs typeface="Calibri"/>
                <a:sym typeface="Calibri"/>
              </a:rPr>
              <a:t>How is this transition taking place? </a:t>
            </a:r>
            <a:endParaRPr sz="23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"/>
          <p:cNvSpPr txBox="1"/>
          <p:nvPr/>
        </p:nvSpPr>
        <p:spPr>
          <a:xfrm>
            <a:off x="259841" y="182856"/>
            <a:ext cx="8070003" cy="917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5745"/>
              </a:buClr>
              <a:buSzPts val="3200"/>
              <a:buFont typeface="Trebuchet MS"/>
              <a:buNone/>
            </a:pPr>
            <a:r>
              <a:rPr lang="en-US" sz="3200" b="1">
                <a:solidFill>
                  <a:srgbClr val="4E5745"/>
                </a:solidFill>
                <a:latin typeface="Trebuchet MS"/>
                <a:ea typeface="Trebuchet MS"/>
                <a:cs typeface="Trebuchet MS"/>
                <a:sym typeface="Trebuchet MS"/>
              </a:rPr>
              <a:t>Embedded Success Specialists </a:t>
            </a:r>
            <a:endParaRPr sz="3200" b="1" i="1">
              <a:solidFill>
                <a:srgbClr val="4E57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07" name="Google Shape;307;p3"/>
          <p:cNvCxnSpPr/>
          <p:nvPr/>
        </p:nvCxnSpPr>
        <p:spPr>
          <a:xfrm>
            <a:off x="340310" y="1128585"/>
            <a:ext cx="8613786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8" name="Google Shape;308;p3"/>
          <p:cNvSpPr/>
          <p:nvPr/>
        </p:nvSpPr>
        <p:spPr>
          <a:xfrm>
            <a:off x="343960" y="1263408"/>
            <a:ext cx="6822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4E57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"/>
          <p:cNvSpPr txBox="1"/>
          <p:nvPr/>
        </p:nvSpPr>
        <p:spPr>
          <a:xfrm>
            <a:off x="517925" y="2901525"/>
            <a:ext cx="1668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Lauren Anargyros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Biology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"/>
          <p:cNvSpPr txBox="1"/>
          <p:nvPr/>
        </p:nvSpPr>
        <p:spPr>
          <a:xfrm>
            <a:off x="2711500" y="2901525"/>
            <a:ext cx="20874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Kelsey Avey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Earth, Environmental, &amp; Geographical Sciences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Math &amp; Computer Science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Physics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"/>
          <p:cNvSpPr txBox="1"/>
          <p:nvPr/>
        </p:nvSpPr>
        <p:spPr>
          <a:xfrm>
            <a:off x="5141188" y="2901525"/>
            <a:ext cx="1668300" cy="22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Brittanie Barry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Communication and Media Studies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Economics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English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History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Philosophy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Political Science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775" y="1276475"/>
            <a:ext cx="1188610" cy="161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0975" y="1276463"/>
            <a:ext cx="1188600" cy="163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4175" y="1276476"/>
            <a:ext cx="1302326" cy="163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b85dfe4844_1_3"/>
          <p:cNvSpPr txBox="1"/>
          <p:nvPr/>
        </p:nvSpPr>
        <p:spPr>
          <a:xfrm>
            <a:off x="259841" y="182856"/>
            <a:ext cx="8070000" cy="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5745"/>
              </a:buClr>
              <a:buSzPts val="3200"/>
              <a:buFont typeface="Trebuchet MS"/>
              <a:buNone/>
            </a:pPr>
            <a:r>
              <a:rPr lang="en-US" sz="3200" b="1">
                <a:solidFill>
                  <a:srgbClr val="4E5745"/>
                </a:solidFill>
                <a:latin typeface="Trebuchet MS"/>
                <a:ea typeface="Trebuchet MS"/>
                <a:cs typeface="Trebuchet MS"/>
                <a:sym typeface="Trebuchet MS"/>
              </a:rPr>
              <a:t>Embedded Success Specialists </a:t>
            </a:r>
            <a:endParaRPr sz="3200" b="1" i="1">
              <a:solidFill>
                <a:srgbClr val="4E57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1" name="Google Shape;321;gb85dfe4844_1_3"/>
          <p:cNvCxnSpPr/>
          <p:nvPr/>
        </p:nvCxnSpPr>
        <p:spPr>
          <a:xfrm>
            <a:off x="340310" y="1128585"/>
            <a:ext cx="86139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2" name="Google Shape;322;gb85dfe4844_1_3"/>
          <p:cNvSpPr/>
          <p:nvPr/>
        </p:nvSpPr>
        <p:spPr>
          <a:xfrm>
            <a:off x="340310" y="1299108"/>
            <a:ext cx="6822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4E57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b85dfe4844_1_3"/>
          <p:cNvSpPr/>
          <p:nvPr/>
        </p:nvSpPr>
        <p:spPr>
          <a:xfrm>
            <a:off x="343960" y="1299108"/>
            <a:ext cx="6822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4E57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b85dfe4844_1_3"/>
          <p:cNvSpPr txBox="1"/>
          <p:nvPr/>
        </p:nvSpPr>
        <p:spPr>
          <a:xfrm>
            <a:off x="517925" y="2937225"/>
            <a:ext cx="19110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Anna Irish Burnett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Engineering Technology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Technical and Occupational Sciences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b85dfe4844_1_3"/>
          <p:cNvSpPr txBox="1"/>
          <p:nvPr/>
        </p:nvSpPr>
        <p:spPr>
          <a:xfrm>
            <a:off x="3082259" y="2937225"/>
            <a:ext cx="1054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Nick Garcia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Chemistry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b85dfe4844_1_3"/>
          <p:cNvSpPr txBox="1"/>
          <p:nvPr/>
        </p:nvSpPr>
        <p:spPr>
          <a:xfrm>
            <a:off x="5057275" y="2937225"/>
            <a:ext cx="20874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Kristen King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School of Health and Human Performance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School of Clinical Sciences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gb85dfe4844_1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800" y="1268037"/>
            <a:ext cx="1377243" cy="17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gb85dfe4844_1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8512" y="1256688"/>
            <a:ext cx="1302325" cy="172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b85dfe4844_1_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2950" y="1277975"/>
            <a:ext cx="1302325" cy="1680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b85dfe4844_1_13"/>
          <p:cNvSpPr txBox="1"/>
          <p:nvPr/>
        </p:nvSpPr>
        <p:spPr>
          <a:xfrm>
            <a:off x="259841" y="182856"/>
            <a:ext cx="8070000" cy="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5745"/>
              </a:buClr>
              <a:buSzPts val="3200"/>
              <a:buFont typeface="Trebuchet MS"/>
              <a:buNone/>
            </a:pPr>
            <a:r>
              <a:rPr lang="en-US" sz="3200" b="1">
                <a:solidFill>
                  <a:srgbClr val="4E5745"/>
                </a:solidFill>
                <a:latin typeface="Trebuchet MS"/>
                <a:ea typeface="Trebuchet MS"/>
                <a:cs typeface="Trebuchet MS"/>
                <a:sym typeface="Trebuchet MS"/>
              </a:rPr>
              <a:t>Embedded Success Specialists </a:t>
            </a:r>
            <a:endParaRPr sz="3200" b="1" i="1">
              <a:solidFill>
                <a:srgbClr val="4E57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6" name="Google Shape;336;gb85dfe4844_1_13"/>
          <p:cNvCxnSpPr/>
          <p:nvPr/>
        </p:nvCxnSpPr>
        <p:spPr>
          <a:xfrm>
            <a:off x="340310" y="1128585"/>
            <a:ext cx="86139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7" name="Google Shape;337;gb85dfe4844_1_13"/>
          <p:cNvSpPr/>
          <p:nvPr/>
        </p:nvSpPr>
        <p:spPr>
          <a:xfrm>
            <a:off x="340310" y="1316983"/>
            <a:ext cx="6822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4E57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b85dfe4844_1_13"/>
          <p:cNvSpPr/>
          <p:nvPr/>
        </p:nvSpPr>
        <p:spPr>
          <a:xfrm>
            <a:off x="340310" y="1316983"/>
            <a:ext cx="6822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4E57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b85dfe4844_1_13"/>
          <p:cNvSpPr/>
          <p:nvPr/>
        </p:nvSpPr>
        <p:spPr>
          <a:xfrm>
            <a:off x="343960" y="1316983"/>
            <a:ext cx="6822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4E57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b85dfe4844_1_13"/>
          <p:cNvSpPr txBox="1"/>
          <p:nvPr/>
        </p:nvSpPr>
        <p:spPr>
          <a:xfrm>
            <a:off x="517925" y="2955100"/>
            <a:ext cx="191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Miranda McShane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College of Business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b85dfe4844_1_13"/>
          <p:cNvSpPr txBox="1"/>
          <p:nvPr/>
        </p:nvSpPr>
        <p:spPr>
          <a:xfrm>
            <a:off x="2846900" y="2955100"/>
            <a:ext cx="15255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Tara Schafer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School of Nursing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Social Work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b85dfe4844_1_13"/>
          <p:cNvSpPr txBox="1"/>
          <p:nvPr/>
        </p:nvSpPr>
        <p:spPr>
          <a:xfrm>
            <a:off x="5057275" y="2955100"/>
            <a:ext cx="2087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Breann Tjaarda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Criminal Justice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Psychology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Sociology &amp; Anthropology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gb85dfe4844_1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050" y="1301675"/>
            <a:ext cx="1302325" cy="173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b85dfe4844_1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8488" y="1304475"/>
            <a:ext cx="1302325" cy="173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gb85dfe4844_1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2950" y="1301675"/>
            <a:ext cx="1393175" cy="173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ge7fc42e964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551" y="489450"/>
            <a:ext cx="3275725" cy="4233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1" name="Google Shape;351;ge7fc42e964_0_28"/>
          <p:cNvSpPr txBox="1"/>
          <p:nvPr/>
        </p:nvSpPr>
        <p:spPr>
          <a:xfrm>
            <a:off x="816975" y="1211325"/>
            <a:ext cx="3356100" cy="30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u="sng">
                <a:solidFill>
                  <a:schemeClr val="dk1"/>
                </a:solidFill>
              </a:rPr>
              <a:t>What is ESP?</a:t>
            </a:r>
            <a:endParaRPr sz="1200" b="1" u="sng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</a:rPr>
              <a:t>ESP = Educational Success Platform. 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</a:rPr>
              <a:t>ESP provides a portal for NMU students, advisers, and faculty to manage academic advising activities and related information.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</a:rPr>
              <a:t>ESP is the replacement for Starfish.  Developed with input from advisers, students, and faculty. 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 u="sng">
                <a:solidFill>
                  <a:schemeClr val="hlink"/>
                </a:solidFill>
                <a:hlinkClick r:id="rId4"/>
              </a:rPr>
              <a:t>www.nmu.edu/acac/esp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e7fc42e964_0_32"/>
          <p:cNvSpPr txBox="1"/>
          <p:nvPr/>
        </p:nvSpPr>
        <p:spPr>
          <a:xfrm>
            <a:off x="877925" y="682625"/>
            <a:ext cx="3000000" cy="3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u="sng">
                <a:solidFill>
                  <a:schemeClr val="dk1"/>
                </a:solidFill>
              </a:rPr>
              <a:t>Features:</a:t>
            </a:r>
            <a:endParaRPr sz="1200" b="1" u="sng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</a:rPr>
              <a:t>Appointment scheduling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</a:rPr>
              <a:t>Student profile view 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</a:rPr>
              <a:t>Holds - view and remove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</a:rPr>
              <a:t>Success team - view and communicate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</a:rPr>
              <a:t>CAPP degree evaluation access</a:t>
            </a:r>
            <a:endParaRPr sz="1200">
              <a:solidFill>
                <a:schemeClr val="dk1"/>
              </a:solidFill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</a:rPr>
              <a:t>Automated notifications</a:t>
            </a:r>
            <a:endParaRPr sz="1200">
              <a:solidFill>
                <a:schemeClr val="dk1"/>
              </a:solidFill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</a:rPr>
              <a:t>Flags and alerts - now cases and tasks</a:t>
            </a:r>
            <a:endParaRPr sz="1200">
              <a:solidFill>
                <a:schemeClr val="dk1"/>
              </a:solidFill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</a:rPr>
              <a:t>Progress Surveys - mid-term grades</a:t>
            </a:r>
            <a:endParaRPr sz="1200">
              <a:solidFill>
                <a:schemeClr val="dk1"/>
              </a:solidFill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</a:rPr>
              <a:t>Sortable lists</a:t>
            </a:r>
            <a:endParaRPr sz="2400">
              <a:solidFill>
                <a:schemeClr val="dk1"/>
              </a:solidFill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</a:rPr>
              <a:t>Bulk actions for efficiency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357" name="Google Shape;357;ge7fc42e964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0875" y="0"/>
            <a:ext cx="4218701" cy="497504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e7fc42e964_0_32"/>
          <p:cNvSpPr/>
          <p:nvPr/>
        </p:nvSpPr>
        <p:spPr>
          <a:xfrm>
            <a:off x="5629925" y="778025"/>
            <a:ext cx="690900" cy="3651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D8D8D8"/>
              </a:highlight>
            </a:endParaRPr>
          </a:p>
        </p:txBody>
      </p:sp>
      <p:sp>
        <p:nvSpPr>
          <p:cNvPr id="359" name="Google Shape;359;ge7fc42e964_0_32"/>
          <p:cNvSpPr/>
          <p:nvPr/>
        </p:nvSpPr>
        <p:spPr>
          <a:xfrm>
            <a:off x="4960550" y="922475"/>
            <a:ext cx="353400" cy="3186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D8D8D8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ge7fc42e964_0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525" y="-9"/>
            <a:ext cx="2530800" cy="4834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e7fc42e964_0_48"/>
          <p:cNvSpPr txBox="1"/>
          <p:nvPr/>
        </p:nvSpPr>
        <p:spPr>
          <a:xfrm>
            <a:off x="3029000" y="665500"/>
            <a:ext cx="4600200" cy="3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u="sng">
                <a:solidFill>
                  <a:schemeClr val="dk1"/>
                </a:solidFill>
              </a:rPr>
              <a:t>Benefits:</a:t>
            </a:r>
            <a:endParaRPr sz="1100" b="1" u="sng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228600" lvl="0" indent="-196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>
                <a:solidFill>
                  <a:schemeClr val="dk1"/>
                </a:solidFill>
              </a:rPr>
              <a:t>ESP works on all mobile devices</a:t>
            </a:r>
            <a:endParaRPr sz="11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228600" lvl="0" indent="-196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>
                <a:solidFill>
                  <a:schemeClr val="dk1"/>
                </a:solidFill>
              </a:rPr>
              <a:t>Expanded student profile - more information</a:t>
            </a:r>
            <a:endParaRPr sz="11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228600" lvl="0" indent="-196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>
                <a:solidFill>
                  <a:schemeClr val="dk1"/>
                </a:solidFill>
              </a:rPr>
              <a:t>A “leaner” interface - fewer clicks</a:t>
            </a:r>
            <a:endParaRPr sz="11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228600" lvl="0" indent="-196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>
                <a:solidFill>
                  <a:schemeClr val="dk1"/>
                </a:solidFill>
              </a:rPr>
              <a:t>Real-time integration with Banner - (no more delay)</a:t>
            </a:r>
            <a:endParaRPr sz="11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228600" lvl="0" indent="-196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>
                <a:solidFill>
                  <a:schemeClr val="dk1"/>
                </a:solidFill>
              </a:rPr>
              <a:t>No more 25 students per screen limit!</a:t>
            </a:r>
            <a:endParaRPr sz="11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228600" lvl="0" indent="-196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>
                <a:solidFill>
                  <a:schemeClr val="dk1"/>
                </a:solidFill>
              </a:rPr>
              <a:t>Communications - email AND TEXT</a:t>
            </a:r>
            <a:endParaRPr sz="11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228600" lvl="0" indent="-196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>
                <a:solidFill>
                  <a:schemeClr val="dk1"/>
                </a:solidFill>
              </a:rPr>
              <a:t>NMU branding, and maintains the NMU website look and feel</a:t>
            </a:r>
            <a:endParaRPr sz="11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228600" lvl="0" indent="-196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>
                <a:solidFill>
                  <a:schemeClr val="dk1"/>
                </a:solidFill>
              </a:rPr>
              <a:t>“Localized” control over functions, design AND data security </a:t>
            </a:r>
            <a:endParaRPr sz="11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228600" lvl="0" indent="-196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>
                <a:solidFill>
                  <a:schemeClr val="dk1"/>
                </a:solidFill>
              </a:rPr>
              <a:t>More data sources - think Helio analytics, CampusGroups, etc.</a:t>
            </a:r>
            <a:endParaRPr sz="11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228600" lvl="0" indent="-196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>
                <a:solidFill>
                  <a:schemeClr val="dk1"/>
                </a:solidFill>
              </a:rPr>
              <a:t>Extensible - add features as additional needs are identified</a:t>
            </a:r>
            <a:endParaRPr sz="9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e7fc42e964_0_36"/>
          <p:cNvSpPr txBox="1"/>
          <p:nvPr/>
        </p:nvSpPr>
        <p:spPr>
          <a:xfrm>
            <a:off x="53625" y="1957575"/>
            <a:ext cx="8355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HelioCampus &amp; Data Science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"/>
          <p:cNvSpPr txBox="1"/>
          <p:nvPr/>
        </p:nvSpPr>
        <p:spPr>
          <a:xfrm>
            <a:off x="259841" y="182856"/>
            <a:ext cx="8070003" cy="917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5745"/>
              </a:buClr>
              <a:buSzPts val="3200"/>
              <a:buFont typeface="Trebuchet MS"/>
              <a:buNone/>
            </a:pPr>
            <a:r>
              <a:rPr lang="en-US" sz="3200" b="1">
                <a:solidFill>
                  <a:srgbClr val="4E5745"/>
                </a:solidFill>
              </a:rPr>
              <a:t>Data Science – Baccalaureate Freshman Retention Model</a:t>
            </a:r>
            <a:endParaRPr sz="3200" b="1" i="1">
              <a:solidFill>
                <a:srgbClr val="4E5745"/>
              </a:solidFill>
            </a:endParaRPr>
          </a:p>
        </p:txBody>
      </p:sp>
      <p:cxnSp>
        <p:nvCxnSpPr>
          <p:cNvPr id="377" name="Google Shape;377;p5"/>
          <p:cNvCxnSpPr/>
          <p:nvPr/>
        </p:nvCxnSpPr>
        <p:spPr>
          <a:xfrm>
            <a:off x="340310" y="1128585"/>
            <a:ext cx="8613786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78" name="Google Shape;37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2531" y="1989665"/>
            <a:ext cx="3731565" cy="2302935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5"/>
          <p:cNvSpPr/>
          <p:nvPr/>
        </p:nvSpPr>
        <p:spPr>
          <a:xfrm>
            <a:off x="238706" y="1077135"/>
            <a:ext cx="682249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E5745"/>
                </a:solidFill>
                <a:latin typeface="Arial"/>
                <a:ea typeface="Arial"/>
                <a:cs typeface="Arial"/>
                <a:sym typeface="Arial"/>
              </a:rPr>
              <a:t>Business Information and Purpose  </a:t>
            </a:r>
            <a:endParaRPr/>
          </a:p>
          <a:p>
            <a:pPr marL="5143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4E574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4E5745"/>
                </a:solidFill>
                <a:latin typeface="Arial"/>
                <a:ea typeface="Arial"/>
                <a:cs typeface="Arial"/>
                <a:sym typeface="Arial"/>
              </a:rPr>
              <a:t>Incoming Freshman and continuing students are at risk of not retaining</a:t>
            </a:r>
            <a:r>
              <a:rPr lang="en-US" sz="1400">
                <a:solidFill>
                  <a:srgbClr val="4E5745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1600">
                <a:solidFill>
                  <a:srgbClr val="4E5745"/>
                </a:solidFill>
                <a:latin typeface="Arial"/>
                <a:ea typeface="Arial"/>
                <a:cs typeface="Arial"/>
                <a:sym typeface="Arial"/>
              </a:rPr>
              <a:t>negative impacts to the student and University</a:t>
            </a:r>
            <a:endParaRPr sz="1400">
              <a:solidFill>
                <a:srgbClr val="4E57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E5745"/>
                </a:solidFill>
                <a:latin typeface="Arial"/>
                <a:ea typeface="Arial"/>
                <a:cs typeface="Arial"/>
                <a:sym typeface="Arial"/>
              </a:rPr>
              <a:t>Two</a:t>
            </a:r>
            <a:r>
              <a:rPr lang="en-US" sz="1400">
                <a:solidFill>
                  <a:srgbClr val="4E574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rgbClr val="4E5745"/>
                </a:solidFill>
                <a:latin typeface="Arial"/>
                <a:ea typeface="Arial"/>
                <a:cs typeface="Arial"/>
                <a:sym typeface="Arial"/>
              </a:rPr>
              <a:t>Models</a:t>
            </a:r>
            <a:r>
              <a:rPr lang="en-US" sz="1400">
                <a:solidFill>
                  <a:srgbClr val="4E5745"/>
                </a:solidFill>
                <a:latin typeface="Arial"/>
                <a:ea typeface="Arial"/>
                <a:cs typeface="Arial"/>
                <a:sym typeface="Arial"/>
              </a:rPr>
              <a:t> (currently)</a:t>
            </a:r>
            <a:endParaRPr sz="1400">
              <a:solidFill>
                <a:srgbClr val="4E57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4E574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4E5745"/>
                </a:solidFill>
                <a:latin typeface="Arial"/>
                <a:ea typeface="Arial"/>
                <a:cs typeface="Arial"/>
                <a:sym typeface="Arial"/>
              </a:rPr>
              <a:t>Beginning of Fall semester</a:t>
            </a:r>
            <a:endParaRPr/>
          </a:p>
          <a:p>
            <a:pPr marL="5143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4E574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4E5745"/>
                </a:solidFill>
                <a:latin typeface="Arial"/>
                <a:ea typeface="Arial"/>
                <a:cs typeface="Arial"/>
                <a:sym typeface="Arial"/>
              </a:rPr>
              <a:t>End of Fall semester (after grades recorded)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E5745"/>
                </a:solidFill>
                <a:latin typeface="Arial"/>
                <a:ea typeface="Arial"/>
                <a:cs typeface="Arial"/>
                <a:sym typeface="Arial"/>
              </a:rPr>
              <a:t>Key Findings </a:t>
            </a:r>
            <a:endParaRPr/>
          </a:p>
          <a:p>
            <a:pPr marL="5143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4E574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4E5745"/>
                </a:solidFill>
                <a:latin typeface="Arial"/>
                <a:ea typeface="Arial"/>
                <a:cs typeface="Arial"/>
                <a:sym typeface="Arial"/>
              </a:rPr>
              <a:t>TOP:  Interval application date and semester start</a:t>
            </a:r>
            <a:endParaRPr sz="1600">
              <a:solidFill>
                <a:srgbClr val="4E57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4E574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4E5745"/>
                </a:solidFill>
                <a:latin typeface="Arial"/>
                <a:ea typeface="Arial"/>
                <a:cs typeface="Arial"/>
                <a:sym typeface="Arial"/>
              </a:rPr>
              <a:t>HS GPA, Distance from campus, and financial</a:t>
            </a:r>
            <a:br>
              <a:rPr lang="en-US" sz="1600">
                <a:solidFill>
                  <a:srgbClr val="4E574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solidFill>
                  <a:srgbClr val="4E5745"/>
                </a:solidFill>
                <a:latin typeface="Arial"/>
                <a:ea typeface="Arial"/>
                <a:cs typeface="Arial"/>
                <a:sym typeface="Arial"/>
              </a:rPr>
              <a:t> aid consistently near top of features list</a:t>
            </a:r>
            <a:endParaRPr/>
          </a:p>
          <a:p>
            <a:pPr marL="5143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4E574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4E5745"/>
                </a:solidFill>
                <a:latin typeface="Arial"/>
                <a:ea typeface="Arial"/>
                <a:cs typeface="Arial"/>
                <a:sym typeface="Arial"/>
              </a:rPr>
              <a:t>Modeling contains nearly 80 variables </a:t>
            </a:r>
            <a:endParaRPr/>
          </a:p>
          <a:p>
            <a:pPr marL="9715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4E5745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4E5745"/>
                </a:solidFill>
                <a:latin typeface="Arial"/>
                <a:ea typeface="Arial"/>
                <a:cs typeface="Arial"/>
                <a:sym typeface="Arial"/>
              </a:rPr>
              <a:t>Others include HS rank, full/part time, </a:t>
            </a:r>
            <a:br>
              <a:rPr lang="en-US" sz="1600" b="0" i="0" u="none" strike="noStrike" cap="none">
                <a:solidFill>
                  <a:srgbClr val="4E574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>
                <a:solidFill>
                  <a:srgbClr val="4E5745"/>
                </a:solidFill>
                <a:latin typeface="Arial"/>
                <a:ea typeface="Arial"/>
                <a:cs typeface="Arial"/>
                <a:sym typeface="Arial"/>
              </a:rPr>
              <a:t>Dorm/commuter, parent grade level, and many more</a:t>
            </a:r>
            <a:endParaRPr/>
          </a:p>
        </p:txBody>
      </p:sp>
      <p:sp>
        <p:nvSpPr>
          <p:cNvPr id="380" name="Google Shape;380;p5"/>
          <p:cNvSpPr txBox="1"/>
          <p:nvPr/>
        </p:nvSpPr>
        <p:spPr>
          <a:xfrm>
            <a:off x="6814195" y="4267196"/>
            <a:ext cx="230223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solidFill>
                  <a:srgbClr val="2E471D"/>
                </a:solidFill>
                <a:latin typeface="Arial"/>
                <a:ea typeface="Arial"/>
                <a:cs typeface="Arial"/>
                <a:sym typeface="Arial"/>
              </a:rPr>
              <a:t>Feature List (intentionally small)</a:t>
            </a:r>
            <a:endParaRPr sz="1100" i="1">
              <a:solidFill>
                <a:srgbClr val="2E471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e7fc42e964_0_1"/>
          <p:cNvSpPr/>
          <p:nvPr/>
        </p:nvSpPr>
        <p:spPr>
          <a:xfrm>
            <a:off x="2834475" y="230050"/>
            <a:ext cx="2563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0" u="none" strike="noStrike" cap="none">
                <a:solidFill>
                  <a:schemeClr val="dk1"/>
                </a:solidFill>
              </a:rPr>
              <a:t>Jason Nicholas </a:t>
            </a:r>
            <a:endParaRPr sz="800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Ast. Provost and Director 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Institutional Research, </a:t>
            </a:r>
            <a:r>
              <a:rPr lang="en-US" sz="800" i="1">
                <a:solidFill>
                  <a:schemeClr val="dk1"/>
                </a:solidFill>
              </a:rPr>
              <a:t>P</a:t>
            </a:r>
            <a:r>
              <a:rPr lang="en-US" sz="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lanning and Assessment</a:t>
            </a:r>
            <a:endParaRPr sz="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janichol@nmu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e7fc42e964_0_1"/>
          <p:cNvSpPr/>
          <p:nvPr/>
        </p:nvSpPr>
        <p:spPr>
          <a:xfrm>
            <a:off x="2873775" y="3138700"/>
            <a:ext cx="18456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dk1"/>
                </a:solidFill>
              </a:rPr>
              <a:t>Neil Baumgartner</a:t>
            </a:r>
            <a:endParaRPr sz="8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Director - Student Success/Wellness</a:t>
            </a:r>
            <a:endParaRPr sz="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1">
                <a:solidFill>
                  <a:schemeClr val="dk1"/>
                </a:solidFill>
              </a:rPr>
              <a:t>Dean of Students</a:t>
            </a:r>
            <a:endParaRPr sz="800" i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nbaumgar@nmu.edu</a:t>
            </a:r>
            <a:endParaRPr sz="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e7fc42e964_0_1"/>
          <p:cNvSpPr/>
          <p:nvPr/>
        </p:nvSpPr>
        <p:spPr>
          <a:xfrm>
            <a:off x="2873775" y="1168863"/>
            <a:ext cx="17772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dk1"/>
                </a:solidFill>
              </a:rPr>
              <a:t>Rachel Harris</a:t>
            </a:r>
            <a:endParaRPr sz="800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Director </a:t>
            </a:r>
            <a:endParaRPr sz="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Center for Student Enrichment</a:t>
            </a:r>
            <a:endParaRPr sz="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raharris@nmu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e7fc42e964_0_1"/>
          <p:cNvSpPr/>
          <p:nvPr/>
        </p:nvSpPr>
        <p:spPr>
          <a:xfrm>
            <a:off x="2834484" y="4137559"/>
            <a:ext cx="2460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dk1"/>
                </a:solidFill>
              </a:rPr>
              <a:t>Bill Richards</a:t>
            </a:r>
            <a:endParaRPr sz="800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Senior Project Manager</a:t>
            </a:r>
            <a:endParaRPr sz="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IT/Finance</a:t>
            </a:r>
            <a:endParaRPr sz="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wirichar@nmu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e7fc42e964_0_1"/>
          <p:cNvSpPr/>
          <p:nvPr/>
        </p:nvSpPr>
        <p:spPr>
          <a:xfrm>
            <a:off x="2873767" y="2183810"/>
            <a:ext cx="2157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dk1"/>
                </a:solidFill>
              </a:rPr>
              <a:t>Jose Garcia</a:t>
            </a:r>
            <a:endParaRPr sz="8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Coordinator - Acad. Support Services</a:t>
            </a:r>
            <a:endParaRPr sz="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1">
                <a:solidFill>
                  <a:schemeClr val="dk1"/>
                </a:solidFill>
              </a:rPr>
              <a:t>ACAC</a:t>
            </a:r>
            <a:endParaRPr sz="800" i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jogarcia@nmu.edu</a:t>
            </a:r>
            <a:endParaRPr sz="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ge7fc42e964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6475" y="4074300"/>
            <a:ext cx="677675" cy="91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e7fc42e964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3725" y="2096463"/>
            <a:ext cx="637075" cy="9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e7fc42e964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0038" y="153625"/>
            <a:ext cx="650550" cy="8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e7fc42e964_0_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76781" y="1119750"/>
            <a:ext cx="652369" cy="8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e7fc42e964_0_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66075" y="3211601"/>
            <a:ext cx="652375" cy="65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"/>
          <p:cNvSpPr txBox="1"/>
          <p:nvPr/>
        </p:nvSpPr>
        <p:spPr>
          <a:xfrm>
            <a:off x="259841" y="182856"/>
            <a:ext cx="8070003" cy="917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5745"/>
              </a:buClr>
              <a:buSzPts val="3200"/>
              <a:buFont typeface="Trebuchet MS"/>
              <a:buNone/>
            </a:pPr>
            <a:r>
              <a:rPr lang="en-US" sz="3200" b="1">
                <a:solidFill>
                  <a:srgbClr val="4E5745"/>
                </a:solidFill>
              </a:rPr>
              <a:t>Data Science – Baccalaureate Freshman Retention Model</a:t>
            </a:r>
            <a:endParaRPr sz="3200" b="1" i="1">
              <a:solidFill>
                <a:srgbClr val="4E5745"/>
              </a:solidFill>
            </a:endParaRPr>
          </a:p>
        </p:txBody>
      </p:sp>
      <p:cxnSp>
        <p:nvCxnSpPr>
          <p:cNvPr id="387" name="Google Shape;387;p6"/>
          <p:cNvCxnSpPr/>
          <p:nvPr/>
        </p:nvCxnSpPr>
        <p:spPr>
          <a:xfrm>
            <a:off x="340310" y="1128585"/>
            <a:ext cx="8613786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8" name="Google Shape;388;p6"/>
          <p:cNvSpPr/>
          <p:nvPr/>
        </p:nvSpPr>
        <p:spPr>
          <a:xfrm>
            <a:off x="255650" y="1156500"/>
            <a:ext cx="6544800" cy="30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  <a:endParaRPr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595959"/>
                </a:solidFill>
              </a:rPr>
              <a:t>Have been</a:t>
            </a:r>
            <a:r>
              <a:rPr lang="en-US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running -- by hand -- weekly modeling sessions for BoFS as students register for fall 2021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Integrated data science scoring and results with ESP </a:t>
            </a:r>
            <a:endParaRPr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Expand to model additional years (soph., jr., sr.)</a:t>
            </a:r>
            <a:endParaRPr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Model additional degree pathways (1yr, 2yr, grad) </a:t>
            </a:r>
            <a:endParaRPr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en-US" sz="2000">
                <a:solidFill>
                  <a:srgbClr val="595959"/>
                </a:solidFill>
              </a:rPr>
              <a:t>Begin adding behavioral indicators and running models daily or weekly</a:t>
            </a:r>
            <a:endParaRPr sz="2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7"/>
          <p:cNvSpPr txBox="1"/>
          <p:nvPr/>
        </p:nvSpPr>
        <p:spPr>
          <a:xfrm>
            <a:off x="259849" y="182850"/>
            <a:ext cx="6631200" cy="91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5745"/>
              </a:buClr>
              <a:buSzPts val="3200"/>
              <a:buFont typeface="Trebuchet MS"/>
              <a:buNone/>
            </a:pPr>
            <a:r>
              <a:rPr lang="en-US" sz="3200" b="1">
                <a:solidFill>
                  <a:srgbClr val="4E5745"/>
                </a:solidFill>
              </a:rPr>
              <a:t>Data Science – Algorithms, Complexity, and Accuracy</a:t>
            </a:r>
            <a:endParaRPr sz="3200" b="1" i="1">
              <a:solidFill>
                <a:srgbClr val="4E5745"/>
              </a:solidFill>
            </a:endParaRPr>
          </a:p>
        </p:txBody>
      </p:sp>
      <p:cxnSp>
        <p:nvCxnSpPr>
          <p:cNvPr id="395" name="Google Shape;395;p7"/>
          <p:cNvCxnSpPr/>
          <p:nvPr/>
        </p:nvCxnSpPr>
        <p:spPr>
          <a:xfrm>
            <a:off x="340310" y="1128585"/>
            <a:ext cx="8613786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96" name="Google Shape;396;p7"/>
          <p:cNvPicPr preferRelativeResize="0"/>
          <p:nvPr/>
        </p:nvPicPr>
        <p:blipFill rotWithShape="1">
          <a:blip r:embed="rId3">
            <a:alphaModFix amt="18000"/>
          </a:blip>
          <a:srcRect/>
          <a:stretch/>
        </p:blipFill>
        <p:spPr>
          <a:xfrm>
            <a:off x="340310" y="1156507"/>
            <a:ext cx="2794000" cy="3785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7"/>
          <p:cNvPicPr preferRelativeResize="0"/>
          <p:nvPr/>
        </p:nvPicPr>
        <p:blipFill rotWithShape="1">
          <a:blip r:embed="rId4">
            <a:alphaModFix amt="9000"/>
          </a:blip>
          <a:srcRect/>
          <a:stretch/>
        </p:blipFill>
        <p:spPr>
          <a:xfrm>
            <a:off x="3488266" y="1156507"/>
            <a:ext cx="3361267" cy="3908958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7"/>
          <p:cNvSpPr txBox="1"/>
          <p:nvPr/>
        </p:nvSpPr>
        <p:spPr>
          <a:xfrm>
            <a:off x="141225" y="1156500"/>
            <a:ext cx="75390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4E5745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4E5745"/>
                </a:solidFill>
              </a:rPr>
              <a:t>Competitions</a:t>
            </a:r>
            <a:r>
              <a:rPr lang="en-US" sz="1800">
                <a:solidFill>
                  <a:srgbClr val="4E5745"/>
                </a:solidFill>
              </a:rPr>
              <a:t>: </a:t>
            </a:r>
            <a:r>
              <a:rPr lang="en-US" sz="1800" b="1">
                <a:solidFill>
                  <a:srgbClr val="4E5745"/>
                </a:solidFill>
              </a:rPr>
              <a:t>5 modeling algorithms x 6 SMOTE over/under algorithms = 30 different models</a:t>
            </a:r>
            <a:endParaRPr sz="1800" b="1">
              <a:solidFill>
                <a:srgbClr val="4E5745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</a:pPr>
            <a:endParaRPr sz="1000">
              <a:solidFill>
                <a:srgbClr val="4E5745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E5745"/>
              </a:buClr>
              <a:buSzPts val="1400"/>
              <a:buFont typeface="Roboto Mono"/>
              <a:buNone/>
            </a:pPr>
            <a:r>
              <a:rPr lang="en-US" sz="1400">
                <a:solidFill>
                  <a:srgbClr val="4E5745"/>
                </a:solidFill>
              </a:rPr>
              <a:t>Algorithms:(XGBoost, RandomForestClassifier, Sklearn.LogisticRegression, GradientBoostingClassifier, DecisionTreeClassifier, AdaBoostClassifier) x SMOTE over/under sampling: (None, ENN, TOMEK, ADASYN, RANDOM, SMOTE)</a:t>
            </a:r>
            <a:endParaRPr sz="1400">
              <a:solidFill>
                <a:srgbClr val="4E5745"/>
              </a:solidFill>
            </a:endParaRP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4E5745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4E5745"/>
                </a:solidFill>
              </a:rPr>
              <a:t>Server: </a:t>
            </a:r>
            <a:r>
              <a:rPr lang="en-US" sz="1800">
                <a:solidFill>
                  <a:srgbClr val="4E5745"/>
                </a:solidFill>
              </a:rPr>
              <a:t>Intel Xeon w/ 16 CPU cores and 128GB RAM, Multiple Trillions of Floating Point Ops/second</a:t>
            </a:r>
            <a:endParaRPr sz="1800">
              <a:solidFill>
                <a:srgbClr val="4E5745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1">
              <a:solidFill>
                <a:srgbClr val="4E57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4E5745"/>
              </a:buClr>
              <a:buSzPts val="1800"/>
              <a:buChar char="•"/>
            </a:pPr>
            <a:r>
              <a:rPr lang="en-US" sz="1800" b="1">
                <a:solidFill>
                  <a:srgbClr val="4E5745"/>
                </a:solidFill>
              </a:rPr>
              <a:t>Accuracy: </a:t>
            </a:r>
            <a:endParaRPr sz="1800" b="1">
              <a:solidFill>
                <a:srgbClr val="4E5745"/>
              </a:solidFill>
            </a:endParaRPr>
          </a:p>
        </p:txBody>
      </p:sp>
      <p:sp>
        <p:nvSpPr>
          <p:cNvPr id="399" name="Google Shape;399;p7"/>
          <p:cNvSpPr txBox="1"/>
          <p:nvPr/>
        </p:nvSpPr>
        <p:spPr>
          <a:xfrm>
            <a:off x="694262" y="3464075"/>
            <a:ext cx="6417738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E5745"/>
                </a:solidFill>
                <a:latin typeface="Arial"/>
                <a:ea typeface="Arial"/>
                <a:cs typeface="Arial"/>
                <a:sym typeface="Arial"/>
              </a:rPr>
              <a:t>Non-resampled data: 78% overall, w/ 23% TN and 94% TP</a:t>
            </a:r>
            <a:endParaRPr/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E5745"/>
                </a:solidFill>
                <a:latin typeface="Arial"/>
                <a:ea typeface="Arial"/>
                <a:cs typeface="Arial"/>
                <a:sym typeface="Arial"/>
              </a:rPr>
              <a:t>Over/under sampled data: 78% overall, w/ 54% TN and 85% TP</a:t>
            </a:r>
            <a:endParaRPr/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E5745"/>
                </a:solidFill>
                <a:latin typeface="Arial"/>
                <a:ea typeface="Arial"/>
                <a:cs typeface="Arial"/>
                <a:sym typeface="Arial"/>
              </a:rPr>
              <a:t>Summary: Better TN </a:t>
            </a:r>
            <a:r>
              <a:rPr lang="en-US" sz="1400" i="1">
                <a:solidFill>
                  <a:srgbClr val="4E5745"/>
                </a:solidFill>
                <a:latin typeface="Arial"/>
                <a:ea typeface="Arial"/>
                <a:cs typeface="Arial"/>
                <a:sym typeface="Arial"/>
              </a:rPr>
              <a:t>lowers</a:t>
            </a:r>
            <a:r>
              <a:rPr lang="en-US" sz="1400">
                <a:solidFill>
                  <a:srgbClr val="4E5745"/>
                </a:solidFill>
                <a:latin typeface="Arial"/>
                <a:ea typeface="Arial"/>
                <a:cs typeface="Arial"/>
                <a:sym typeface="Arial"/>
              </a:rPr>
              <a:t> your FP rate, and FPs are </a:t>
            </a:r>
            <a:r>
              <a:rPr lang="en-US" sz="1400" i="1">
                <a:solidFill>
                  <a:srgbClr val="4E5745"/>
                </a:solidFill>
                <a:latin typeface="Arial"/>
                <a:ea typeface="Arial"/>
                <a:cs typeface="Arial"/>
                <a:sym typeface="Arial"/>
              </a:rPr>
              <a:t>expensive</a:t>
            </a:r>
            <a:r>
              <a:rPr lang="en-US" sz="1400">
                <a:solidFill>
                  <a:srgbClr val="4E5745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E57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E5745"/>
                </a:solidFill>
                <a:latin typeface="Arial"/>
                <a:ea typeface="Arial"/>
                <a:cs typeface="Arial"/>
                <a:sym typeface="Arial"/>
              </a:rPr>
              <a:t>Ranked predictions: From low to high</a:t>
            </a:r>
            <a:endParaRPr/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E5745"/>
                </a:solidFill>
                <a:latin typeface="Arial"/>
                <a:ea typeface="Arial"/>
                <a:cs typeface="Arial"/>
                <a:sym typeface="Arial"/>
              </a:rPr>
              <a:t>Pre-triaged interventions: Can be now be targeted and strategic</a:t>
            </a:r>
            <a:endParaRPr sz="1000">
              <a:solidFill>
                <a:srgbClr val="4E57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E57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7"/>
          <p:cNvSpPr/>
          <p:nvPr/>
        </p:nvSpPr>
        <p:spPr>
          <a:xfrm>
            <a:off x="6165075" y="4582925"/>
            <a:ext cx="3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4E5745"/>
                </a:solidFill>
                <a:latin typeface="Roboto Mono"/>
                <a:ea typeface="Roboto Mono"/>
                <a:cs typeface="Roboto Mono"/>
                <a:sym typeface="Roboto Mono"/>
              </a:rPr>
              <a:t>True Negative rate = TN</a:t>
            </a:r>
            <a:endParaRPr/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E5745"/>
                </a:solidFill>
                <a:latin typeface="Roboto Mono"/>
                <a:ea typeface="Roboto Mono"/>
                <a:cs typeface="Roboto Mono"/>
                <a:sym typeface="Roboto Mono"/>
              </a:rPr>
              <a:t>True Positive rate = TP</a:t>
            </a:r>
            <a:endParaRPr sz="1000">
              <a:solidFill>
                <a:srgbClr val="4E574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8"/>
          <p:cNvSpPr txBox="1"/>
          <p:nvPr/>
        </p:nvSpPr>
        <p:spPr>
          <a:xfrm>
            <a:off x="259850" y="182850"/>
            <a:ext cx="6779100" cy="91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5745"/>
              </a:buClr>
              <a:buSzPts val="3200"/>
              <a:buFont typeface="Trebuchet MS"/>
              <a:buNone/>
            </a:pPr>
            <a:r>
              <a:rPr lang="en-US" sz="3200" b="1">
                <a:solidFill>
                  <a:srgbClr val="4E5745"/>
                </a:solidFill>
              </a:rPr>
              <a:t>Data Science – Example Student </a:t>
            </a:r>
            <a:r>
              <a:rPr lang="en-US" sz="3200" b="1">
                <a:solidFill>
                  <a:srgbClr val="FF0000"/>
                </a:solidFill>
              </a:rPr>
              <a:t>59%</a:t>
            </a:r>
            <a:r>
              <a:rPr lang="en-US" sz="3200" b="1">
                <a:solidFill>
                  <a:srgbClr val="4E5745"/>
                </a:solidFill>
              </a:rPr>
              <a:t> Retention Index</a:t>
            </a:r>
            <a:endParaRPr sz="3200" b="1" i="1">
              <a:solidFill>
                <a:srgbClr val="4E5745"/>
              </a:solidFill>
            </a:endParaRPr>
          </a:p>
        </p:txBody>
      </p:sp>
      <p:cxnSp>
        <p:nvCxnSpPr>
          <p:cNvPr id="407" name="Google Shape;407;p8"/>
          <p:cNvCxnSpPr/>
          <p:nvPr/>
        </p:nvCxnSpPr>
        <p:spPr>
          <a:xfrm>
            <a:off x="340310" y="1128585"/>
            <a:ext cx="8613786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08" name="Google Shape;40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841" y="1236296"/>
            <a:ext cx="8627166" cy="638044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8"/>
          <p:cNvSpPr txBox="1"/>
          <p:nvPr/>
        </p:nvSpPr>
        <p:spPr>
          <a:xfrm>
            <a:off x="2267544" y="1831284"/>
            <a:ext cx="18094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Distance from Campus</a:t>
            </a:r>
            <a:endParaRPr/>
          </a:p>
        </p:txBody>
      </p:sp>
      <p:cxnSp>
        <p:nvCxnSpPr>
          <p:cNvPr id="410" name="Google Shape;410;p8"/>
          <p:cNvCxnSpPr/>
          <p:nvPr/>
        </p:nvCxnSpPr>
        <p:spPr>
          <a:xfrm rot="10800000">
            <a:off x="3769646" y="1874342"/>
            <a:ext cx="0" cy="361924"/>
          </a:xfrm>
          <a:prstGeom prst="straightConnector1">
            <a:avLst/>
          </a:prstGeom>
          <a:noFill/>
          <a:ln w="127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1" name="Google Shape;411;p8"/>
          <p:cNvSpPr txBox="1"/>
          <p:nvPr/>
        </p:nvSpPr>
        <p:spPr>
          <a:xfrm>
            <a:off x="1114538" y="2005434"/>
            <a:ext cx="172337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Grade Points Per Unit</a:t>
            </a:r>
            <a:endParaRPr/>
          </a:p>
        </p:txBody>
      </p:sp>
      <p:cxnSp>
        <p:nvCxnSpPr>
          <p:cNvPr id="412" name="Google Shape;412;p8"/>
          <p:cNvCxnSpPr/>
          <p:nvPr/>
        </p:nvCxnSpPr>
        <p:spPr>
          <a:xfrm rot="10800000">
            <a:off x="2342735" y="1876182"/>
            <a:ext cx="0" cy="328142"/>
          </a:xfrm>
          <a:prstGeom prst="straightConnector1">
            <a:avLst/>
          </a:prstGeom>
          <a:noFill/>
          <a:ln w="127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3" name="Google Shape;413;p8"/>
          <p:cNvSpPr txBox="1"/>
          <p:nvPr/>
        </p:nvSpPr>
        <p:spPr>
          <a:xfrm>
            <a:off x="401154" y="2128544"/>
            <a:ext cx="151678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FA App Date</a:t>
            </a:r>
            <a:endParaRPr/>
          </a:p>
        </p:txBody>
      </p:sp>
      <p:cxnSp>
        <p:nvCxnSpPr>
          <p:cNvPr id="414" name="Google Shape;414;p8"/>
          <p:cNvCxnSpPr>
            <a:stCxn id="413" idx="0"/>
            <a:endCxn id="413" idx="2"/>
          </p:cNvCxnSpPr>
          <p:nvPr/>
        </p:nvCxnSpPr>
        <p:spPr>
          <a:xfrm>
            <a:off x="1159547" y="2128544"/>
            <a:ext cx="0" cy="215400"/>
          </a:xfrm>
          <a:prstGeom prst="straightConnector1">
            <a:avLst/>
          </a:prstGeom>
          <a:noFill/>
          <a:ln w="127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5" name="Google Shape;415;p8"/>
          <p:cNvSpPr txBox="1"/>
          <p:nvPr/>
        </p:nvSpPr>
        <p:spPr>
          <a:xfrm>
            <a:off x="3757878" y="1849832"/>
            <a:ext cx="180948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Federal Unmet Need</a:t>
            </a:r>
            <a:endParaRPr/>
          </a:p>
        </p:txBody>
      </p:sp>
      <p:cxnSp>
        <p:nvCxnSpPr>
          <p:cNvPr id="416" name="Google Shape;416;p8"/>
          <p:cNvCxnSpPr/>
          <p:nvPr/>
        </p:nvCxnSpPr>
        <p:spPr>
          <a:xfrm rot="10800000">
            <a:off x="5046747" y="1874340"/>
            <a:ext cx="0" cy="328142"/>
          </a:xfrm>
          <a:prstGeom prst="straightConnector1">
            <a:avLst/>
          </a:prstGeom>
          <a:noFill/>
          <a:ln w="12700" cap="rnd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7" name="Google Shape;417;p8"/>
          <p:cNvSpPr txBox="1"/>
          <p:nvPr/>
        </p:nvSpPr>
        <p:spPr>
          <a:xfrm>
            <a:off x="4995821" y="2013128"/>
            <a:ext cx="172336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Original Aid Offer</a:t>
            </a:r>
            <a:endParaRPr/>
          </a:p>
        </p:txBody>
      </p:sp>
      <p:cxnSp>
        <p:nvCxnSpPr>
          <p:cNvPr id="418" name="Google Shape;418;p8"/>
          <p:cNvCxnSpPr/>
          <p:nvPr/>
        </p:nvCxnSpPr>
        <p:spPr>
          <a:xfrm>
            <a:off x="6432587" y="1874340"/>
            <a:ext cx="0" cy="419909"/>
          </a:xfrm>
          <a:prstGeom prst="straightConnector1">
            <a:avLst/>
          </a:prstGeom>
          <a:noFill/>
          <a:ln w="12700" cap="rnd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9" name="Google Shape;419;p8"/>
          <p:cNvSpPr txBox="1"/>
          <p:nvPr/>
        </p:nvSpPr>
        <p:spPr>
          <a:xfrm>
            <a:off x="6404607" y="2125259"/>
            <a:ext cx="140165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Federal Grant Offer</a:t>
            </a:r>
            <a:endParaRPr/>
          </a:p>
        </p:txBody>
      </p:sp>
      <p:sp>
        <p:nvSpPr>
          <p:cNvPr id="420" name="Google Shape;420;p8"/>
          <p:cNvSpPr txBox="1"/>
          <p:nvPr/>
        </p:nvSpPr>
        <p:spPr>
          <a:xfrm>
            <a:off x="340310" y="2390476"/>
            <a:ext cx="7983253" cy="3002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is experiencing significant financial aid troubles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 3 features </a:t>
            </a:r>
            <a:r>
              <a:rPr lang="en-US" sz="1400" i="1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rPr>
              <a:t>lowering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their probability of retention </a:t>
            </a:r>
            <a:r>
              <a:rPr lang="en-US" sz="1400" i="1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rPr>
              <a:t>below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average probability of 66%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lang="en-US" sz="1400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rPr>
              <a:t>	Federal unmet need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lang="en-US" sz="1400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rPr>
              <a:t>	Original student aid offer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lang="en-US" sz="1400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rPr>
              <a:t>	Federal grant offer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 3 features </a:t>
            </a:r>
            <a:r>
              <a:rPr lang="en-US" sz="1400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pushing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their probability of retention </a:t>
            </a:r>
            <a:r>
              <a:rPr lang="en-US" sz="1400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up, towards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average probability of 66%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Distance from campus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Grade points per unit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Financial aid application date</a:t>
            </a:r>
            <a:r>
              <a:rPr lang="en-US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0"/>
          <p:cNvSpPr txBox="1"/>
          <p:nvPr/>
        </p:nvSpPr>
        <p:spPr>
          <a:xfrm>
            <a:off x="259850" y="182850"/>
            <a:ext cx="6762600" cy="91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5745"/>
              </a:buClr>
              <a:buSzPts val="3200"/>
              <a:buFont typeface="Trebuchet MS"/>
              <a:buNone/>
            </a:pPr>
            <a:r>
              <a:rPr lang="en-US" sz="3200" b="1">
                <a:solidFill>
                  <a:srgbClr val="4E5745"/>
                </a:solidFill>
              </a:rPr>
              <a:t>Data Science – Analysis Priorities</a:t>
            </a:r>
            <a:endParaRPr sz="3200" b="1" i="1">
              <a:solidFill>
                <a:srgbClr val="4E5745"/>
              </a:solidFill>
            </a:endParaRPr>
          </a:p>
        </p:txBody>
      </p:sp>
      <p:cxnSp>
        <p:nvCxnSpPr>
          <p:cNvPr id="427" name="Google Shape;427;p10"/>
          <p:cNvCxnSpPr/>
          <p:nvPr/>
        </p:nvCxnSpPr>
        <p:spPr>
          <a:xfrm>
            <a:off x="340310" y="1128585"/>
            <a:ext cx="8613786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8" name="Google Shape;428;p10"/>
          <p:cNvSpPr txBox="1"/>
          <p:nvPr/>
        </p:nvSpPr>
        <p:spPr>
          <a:xfrm>
            <a:off x="141225" y="1156507"/>
            <a:ext cx="8241300" cy="302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marR="0" lvl="0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Expanded predictive modeling (phases 2 and 3)</a:t>
            </a:r>
            <a:endParaRPr/>
          </a:p>
          <a:p>
            <a:pPr marL="285750" marR="0" lvl="0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Scholarship analysis - HSGPA Cutoff</a:t>
            </a:r>
            <a:endParaRPr/>
          </a:p>
          <a:p>
            <a:pPr marL="285750" marR="0" lvl="0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 changes analysis</a:t>
            </a:r>
            <a:endParaRPr/>
          </a:p>
          <a:p>
            <a:pPr marL="285750" marR="0" lvl="0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success interventions program evaluation</a:t>
            </a:r>
            <a:endParaRPr/>
          </a:p>
          <a:p>
            <a:pPr marL="285750" marR="0" lvl="0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Opportunities to increase enrollment yield</a:t>
            </a:r>
            <a:endParaRPr/>
          </a:p>
          <a:p>
            <a:pPr marL="285750" marR="0" lvl="0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Financial aid optimization</a:t>
            </a:r>
            <a:endParaRPr/>
          </a:p>
          <a:p>
            <a:pPr marL="285750" marR="0" lvl="0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High-risk students and graduation/time-to-completion impacts</a:t>
            </a:r>
            <a:endParaRPr/>
          </a:p>
          <a:p>
            <a:pPr marL="285750" marR="0" lvl="0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Course success/sequencing (toxic combinations)</a:t>
            </a:r>
            <a:endParaRPr/>
          </a:p>
          <a:p>
            <a:pPr marL="285750" marR="0" lvl="0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Barriers to transfer students’ success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e8ab7ba4f8_0_0"/>
          <p:cNvSpPr txBox="1"/>
          <p:nvPr/>
        </p:nvSpPr>
        <p:spPr>
          <a:xfrm>
            <a:off x="53625" y="1957575"/>
            <a:ext cx="8355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Questions &amp; Discussion</a:t>
            </a:r>
            <a:endParaRPr sz="30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"/>
          <p:cNvSpPr txBox="1"/>
          <p:nvPr/>
        </p:nvSpPr>
        <p:spPr>
          <a:xfrm>
            <a:off x="259841" y="182856"/>
            <a:ext cx="8070003" cy="917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5745"/>
              </a:buClr>
              <a:buSzPts val="3200"/>
              <a:buFont typeface="Trebuchet MS"/>
              <a:buNone/>
            </a:pPr>
            <a:r>
              <a:rPr lang="en-US" sz="3200" b="1">
                <a:solidFill>
                  <a:srgbClr val="4E5745"/>
                </a:solidFill>
                <a:latin typeface="Trebuchet MS"/>
                <a:ea typeface="Trebuchet MS"/>
                <a:cs typeface="Trebuchet MS"/>
                <a:sym typeface="Trebuchet MS"/>
              </a:rPr>
              <a:t>Overview</a:t>
            </a:r>
            <a:endParaRPr sz="3200" b="1" i="1">
              <a:solidFill>
                <a:srgbClr val="4E57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50" name="Google Shape;250;p2"/>
          <p:cNvCxnSpPr/>
          <p:nvPr/>
        </p:nvCxnSpPr>
        <p:spPr>
          <a:xfrm>
            <a:off x="340310" y="1128585"/>
            <a:ext cx="8613786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1" name="Google Shape;251;p2"/>
          <p:cNvSpPr/>
          <p:nvPr/>
        </p:nvSpPr>
        <p:spPr>
          <a:xfrm>
            <a:off x="340310" y="1263408"/>
            <a:ext cx="6822490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E5745"/>
                </a:solidFill>
              </a:rPr>
              <a:t>Recent </a:t>
            </a:r>
            <a:r>
              <a:rPr lang="en-US" sz="2400">
                <a:solidFill>
                  <a:srgbClr val="4E5745"/>
                </a:solidFill>
                <a:latin typeface="Arial"/>
                <a:ea typeface="Arial"/>
                <a:cs typeface="Arial"/>
                <a:sym typeface="Arial"/>
              </a:rPr>
              <a:t>Student Success </a:t>
            </a:r>
            <a:r>
              <a:rPr lang="en-US" sz="2400">
                <a:solidFill>
                  <a:srgbClr val="4E5745"/>
                </a:solidFill>
              </a:rPr>
              <a:t>Initiatives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E5745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4E5745"/>
                </a:solidFill>
              </a:rPr>
              <a:t>M</a:t>
            </a:r>
            <a:r>
              <a:rPr lang="en-US" sz="2000">
                <a:solidFill>
                  <a:srgbClr val="4E5745"/>
                </a:solidFill>
                <a:latin typeface="Arial"/>
                <a:ea typeface="Arial"/>
                <a:cs typeface="Arial"/>
                <a:sym typeface="Arial"/>
              </a:rPr>
              <a:t>ajor components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4E5745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4E5745"/>
                </a:solidFill>
              </a:rPr>
              <a:t>Pick One, Points, and The HUB</a:t>
            </a:r>
            <a:endParaRPr sz="2000">
              <a:solidFill>
                <a:srgbClr val="4E5745"/>
              </a:solidFill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4E5745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4E5745"/>
                </a:solidFill>
                <a:latin typeface="Arial"/>
                <a:ea typeface="Arial"/>
                <a:cs typeface="Arial"/>
                <a:sym typeface="Arial"/>
              </a:rPr>
              <a:t>Embedded </a:t>
            </a:r>
            <a:r>
              <a:rPr lang="en-US" sz="2000">
                <a:solidFill>
                  <a:srgbClr val="4E5745"/>
                </a:solidFill>
              </a:rPr>
              <a:t>Success Specialists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4E5745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4E5745"/>
                </a:solidFill>
              </a:rPr>
              <a:t>Educational Success Platform (ESP)</a:t>
            </a:r>
            <a:endParaRPr sz="2000">
              <a:solidFill>
                <a:srgbClr val="4E5745"/>
              </a:solidFill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4E5745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4E5745"/>
                </a:solidFill>
              </a:rPr>
              <a:t>HelioCampus &amp; </a:t>
            </a:r>
            <a:r>
              <a:rPr lang="en-US" sz="2000" b="0" i="0" u="none" strike="noStrike" cap="none">
                <a:solidFill>
                  <a:srgbClr val="4E5745"/>
                </a:solidFill>
                <a:latin typeface="Arial"/>
                <a:ea typeface="Arial"/>
                <a:cs typeface="Arial"/>
                <a:sym typeface="Arial"/>
              </a:rPr>
              <a:t>Data Science</a:t>
            </a:r>
            <a:endParaRPr sz="2000" b="0" i="0" u="none" strike="noStrike" cap="none">
              <a:solidFill>
                <a:srgbClr val="4E57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4E5745"/>
              </a:buClr>
              <a:buSzPts val="2000"/>
              <a:buChar char="•"/>
            </a:pPr>
            <a:r>
              <a:rPr lang="en-US" sz="2000">
                <a:solidFill>
                  <a:srgbClr val="4E5745"/>
                </a:solidFill>
              </a:rPr>
              <a:t>Student Success Collaborative</a:t>
            </a:r>
            <a:endParaRPr sz="2000">
              <a:solidFill>
                <a:srgbClr val="4E5745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E574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gb85dfe478e_0_3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b85dfe478e_0_3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105376"/>
            <a:ext cx="9143999" cy="654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gb85dfe478e_0_4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57"/>
            <a:ext cx="9144574" cy="5143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b85dfe478e_0_4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143549"/>
            <a:ext cx="9143999" cy="57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b85dfe478e_0_497"/>
          <p:cNvSpPr txBox="1">
            <a:spLocks noGrp="1"/>
          </p:cNvSpPr>
          <p:nvPr>
            <p:ph type="title"/>
          </p:nvPr>
        </p:nvSpPr>
        <p:spPr>
          <a:xfrm>
            <a:off x="471488" y="253559"/>
            <a:ext cx="5915100" cy="9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endParaRPr/>
          </a:p>
        </p:txBody>
      </p:sp>
      <p:pic>
        <p:nvPicPr>
          <p:cNvPr id="269" name="Google Shape;269;gb85dfe478e_0_49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52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b85dfe478e_0_5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4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b85dfe478e_0_5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144651"/>
            <a:ext cx="9143999" cy="57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gb85dfe478e_0_6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b85dfe478e_0_6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105876"/>
            <a:ext cx="9143999" cy="6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b85dfe478e_0_735"/>
          <p:cNvSpPr txBox="1">
            <a:spLocks noGrp="1"/>
          </p:cNvSpPr>
          <p:nvPr>
            <p:ph type="title"/>
          </p:nvPr>
        </p:nvSpPr>
        <p:spPr>
          <a:xfrm>
            <a:off x="471488" y="253559"/>
            <a:ext cx="5915100" cy="9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endParaRPr/>
          </a:p>
        </p:txBody>
      </p:sp>
      <p:pic>
        <p:nvPicPr>
          <p:cNvPr id="287" name="Google Shape;287;gb85dfe478e_0_7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431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</Words>
  <Application>Microsoft Office PowerPoint</Application>
  <PresentationFormat>On-screen Show (16:10)</PresentationFormat>
  <Paragraphs>194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Times New Roman</vt:lpstr>
      <vt:lpstr>Trebuchet MS</vt:lpstr>
      <vt:lpstr>Noto Sans Symbols</vt:lpstr>
      <vt:lpstr>Roboto Mono</vt:lpstr>
      <vt:lpstr>Arial</vt:lpstr>
      <vt:lpstr>Calibri</vt:lpstr>
      <vt:lpstr>Facet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Thams</dc:creator>
  <cp:lastModifiedBy>Dawn McAuliffe</cp:lastModifiedBy>
  <cp:revision>1</cp:revision>
  <dcterms:created xsi:type="dcterms:W3CDTF">2016-11-07T20:27:44Z</dcterms:created>
  <dcterms:modified xsi:type="dcterms:W3CDTF">2021-08-18T17:48:29Z</dcterms:modified>
</cp:coreProperties>
</file>